
<file path=[Content_Types].xml><?xml version="1.0" encoding="utf-8"?>
<Types xmlns="http://schemas.openxmlformats.org/package/2006/content-types">
  <Default Extension="emf" ContentType="image/x-emf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48"/>
  </p:notesMasterIdLst>
  <p:sldIdLst>
    <p:sldId id="304" r:id="rId2"/>
    <p:sldId id="315" r:id="rId3"/>
    <p:sldId id="309" r:id="rId4"/>
    <p:sldId id="316" r:id="rId5"/>
    <p:sldId id="317" r:id="rId6"/>
    <p:sldId id="318" r:id="rId7"/>
    <p:sldId id="319" r:id="rId8"/>
    <p:sldId id="320" r:id="rId9"/>
    <p:sldId id="321" r:id="rId10"/>
    <p:sldId id="322" r:id="rId11"/>
    <p:sldId id="323" r:id="rId12"/>
    <p:sldId id="305" r:id="rId13"/>
    <p:sldId id="306" r:id="rId14"/>
    <p:sldId id="256" r:id="rId15"/>
    <p:sldId id="257" r:id="rId16"/>
    <p:sldId id="260" r:id="rId17"/>
    <p:sldId id="261" r:id="rId18"/>
    <p:sldId id="308" r:id="rId19"/>
    <p:sldId id="307" r:id="rId20"/>
    <p:sldId id="262" r:id="rId21"/>
    <p:sldId id="263" r:id="rId22"/>
    <p:sldId id="310" r:id="rId23"/>
    <p:sldId id="265" r:id="rId24"/>
    <p:sldId id="266" r:id="rId25"/>
    <p:sldId id="267" r:id="rId26"/>
    <p:sldId id="268" r:id="rId27"/>
    <p:sldId id="269" r:id="rId28"/>
    <p:sldId id="270" r:id="rId29"/>
    <p:sldId id="271" r:id="rId30"/>
    <p:sldId id="277" r:id="rId31"/>
    <p:sldId id="288" r:id="rId32"/>
    <p:sldId id="324" r:id="rId33"/>
    <p:sldId id="289" r:id="rId34"/>
    <p:sldId id="290" r:id="rId35"/>
    <p:sldId id="291" r:id="rId36"/>
    <p:sldId id="292" r:id="rId37"/>
    <p:sldId id="293" r:id="rId38"/>
    <p:sldId id="311" r:id="rId39"/>
    <p:sldId id="313" r:id="rId40"/>
    <p:sldId id="312" r:id="rId41"/>
    <p:sldId id="314" r:id="rId42"/>
    <p:sldId id="325" r:id="rId43"/>
    <p:sldId id="326" r:id="rId44"/>
    <p:sldId id="327" r:id="rId45"/>
    <p:sldId id="328" r:id="rId46"/>
    <p:sldId id="329" r:id="rId47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452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7390"/>
    <p:restoredTop sz="94751"/>
  </p:normalViewPr>
  <p:slideViewPr>
    <p:cSldViewPr>
      <p:cViewPr varScale="1">
        <p:scale>
          <a:sx n="119" d="100"/>
          <a:sy n="119" d="100"/>
        </p:scale>
        <p:origin x="816" y="19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theme" Target="theme/theme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2">
            <a:extLst>
              <a:ext uri="{FF2B5EF4-FFF2-40B4-BE49-F238E27FC236}">
                <a16:creationId xmlns:a16="http://schemas.microsoft.com/office/drawing/2014/main" id="{8D5C532D-4F49-29DD-53B0-5776228BC1F1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9091" name="Rectangle 3">
            <a:extLst>
              <a:ext uri="{FF2B5EF4-FFF2-40B4-BE49-F238E27FC236}">
                <a16:creationId xmlns:a16="http://schemas.microsoft.com/office/drawing/2014/main" id="{1F954D21-005E-B5DB-B838-34BA979C4BC8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2052" name="Rectangle 4">
            <a:extLst>
              <a:ext uri="{FF2B5EF4-FFF2-40B4-BE49-F238E27FC236}">
                <a16:creationId xmlns:a16="http://schemas.microsoft.com/office/drawing/2014/main" id="{7A47DB06-7609-0E55-AC3F-0669B24E302D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89093" name="Rectangle 5">
            <a:extLst>
              <a:ext uri="{FF2B5EF4-FFF2-40B4-BE49-F238E27FC236}">
                <a16:creationId xmlns:a16="http://schemas.microsoft.com/office/drawing/2014/main" id="{E7503706-E047-1E42-D582-E8FA5CCC71B2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noProof="0"/>
              <a:t>Click to edit Master text styles</a:t>
            </a:r>
          </a:p>
          <a:p>
            <a:pPr lvl="1"/>
            <a:r>
              <a:rPr lang="en-US" altLang="en-US" noProof="0"/>
              <a:t>Second level</a:t>
            </a:r>
          </a:p>
          <a:p>
            <a:pPr lvl="2"/>
            <a:r>
              <a:rPr lang="en-US" altLang="en-US" noProof="0"/>
              <a:t>Third level</a:t>
            </a:r>
          </a:p>
          <a:p>
            <a:pPr lvl="3"/>
            <a:r>
              <a:rPr lang="en-US" altLang="en-US" noProof="0"/>
              <a:t>Fourth level</a:t>
            </a:r>
          </a:p>
          <a:p>
            <a:pPr lvl="4"/>
            <a:r>
              <a:rPr lang="en-US" altLang="en-US" noProof="0"/>
              <a:t>Fifth level</a:t>
            </a:r>
          </a:p>
        </p:txBody>
      </p:sp>
      <p:sp>
        <p:nvSpPr>
          <p:cNvPr id="89094" name="Rectangle 6">
            <a:extLst>
              <a:ext uri="{FF2B5EF4-FFF2-40B4-BE49-F238E27FC236}">
                <a16:creationId xmlns:a16="http://schemas.microsoft.com/office/drawing/2014/main" id="{43A30206-D733-9170-78AD-B7D71B679EE5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9095" name="Rectangle 7">
            <a:extLst>
              <a:ext uri="{FF2B5EF4-FFF2-40B4-BE49-F238E27FC236}">
                <a16:creationId xmlns:a16="http://schemas.microsoft.com/office/drawing/2014/main" id="{6D97FF34-87EA-CF9B-05F5-437AAF228E7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/>
            </a:lvl1pPr>
          </a:lstStyle>
          <a:p>
            <a:pPr>
              <a:defRPr/>
            </a:pPr>
            <a:fld id="{32275DC9-2045-0D48-BB40-64E66713847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19585D1D-E0CB-FD3C-72E3-2A83B3A4066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855DE49E-0182-7D42-BA91-F21E42B195F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64B54C3-5B36-514D-8476-EC7F29765AE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234969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E13147FD-8590-69FD-BB0E-2F39CE1097B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3C136038-992B-54AE-E4FA-D0B6EFAF28B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DB86BC9-4A89-3146-A75E-FD1C9D531F8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820589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3F5DFE62-D404-AB7B-8A4D-2AD2981BBA5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D4B7900D-ACC3-0EED-BC22-B36389CFB1F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E7E002A-1A75-3542-B837-6536D590943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843795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8B76BBC7-A6F7-5B22-CAAA-892A1338F95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620B260D-047C-4A18-6BA1-5BE3FE81117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1F39926-CAF2-074B-9278-504593FCA6F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231431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81BB6B4E-3417-B42A-BB73-833B5D8064F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EBA1D628-98FD-D049-3299-98540A4986D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02E3608-EBE6-4647-B13E-2B5ECA9B1AE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580620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C9585C9-8785-B793-8325-25E71449303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BBC8A64-72E3-B372-B378-68E07E67348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5CEDAE-5A8A-1E4C-8F26-E7413B78247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113129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FC38C90A-D68D-1F2A-D996-20F7D2D9C5A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CB797686-4A41-98BE-4D8B-876ED9E5B05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162E1B1-D4FA-9144-9DD5-04149AEA1F8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663739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7AEC056C-3006-07BF-9CCA-876248979BF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61A42F4A-613E-B154-C5A1-D5CE83CA62F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4E8E188-0710-6045-B136-DE4E1735622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360953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F39F1746-2EE1-F194-2D67-143A862E3BD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81938D3D-EE88-4847-7BDC-CB64504453F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69AFCBA-C8BA-1D41-80A7-532AE2B6476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168694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1AF0678-F662-E79E-6380-5A3B8972CF0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420C0AF-4F8A-F5A5-ECFE-8A513A9D176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CEEAC73-F05C-4249-9016-83FB6B4C30B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41422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DD9081B-34BA-E959-2313-831938F76C2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96B9900-73E6-22A7-36B7-3EBEB9D864A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B06D608-DE30-6E43-9EE7-5E066B2F3E1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141826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9F64E819-14B9-0CAA-B5D3-3C28C68B34D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7DFE6076-E9E6-3F3C-5DA4-27AAE62DD74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06E3A3AF-D332-6C98-F7EA-F5838B012E22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AD7C24BE-32AF-8B7A-9F19-A57CC2013B24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/>
            </a:lvl1pPr>
          </a:lstStyle>
          <a:p>
            <a:pPr>
              <a:defRPr/>
            </a:pPr>
            <a:r>
              <a:rPr lang="en-US" altLang="en-US"/>
              <a:t>CS-708</a:t>
            </a:r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1BA02A84-0FE8-CD6C-735F-725345F50D36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smtClean="0"/>
            </a:lvl1pPr>
          </a:lstStyle>
          <a:p>
            <a:pPr>
              <a:defRPr/>
            </a:pPr>
            <a:fld id="{163FBFF9-2BB1-B34C-9507-E0D4720DC75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0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emf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0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emf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emf"/><Relationship Id="rId2" Type="http://schemas.openxmlformats.org/officeDocument/2006/relationships/image" Target="../media/image33.emf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e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Title 1">
            <a:extLst>
              <a:ext uri="{FF2B5EF4-FFF2-40B4-BE49-F238E27FC236}">
                <a16:creationId xmlns:a16="http://schemas.microsoft.com/office/drawing/2014/main" id="{A6A58AE4-0F36-899B-B6A4-D99F6A0952CB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en-US" altLang="en-US" sz="4400" dirty="0"/>
              <a:t>Discrete Structure</a:t>
            </a:r>
            <a:br>
              <a:rPr lang="en-US" altLang="en-US" dirty="0"/>
            </a:br>
            <a:r>
              <a:rPr lang="en-US" altLang="en-US" b="1" dirty="0"/>
              <a:t>Relations</a:t>
            </a:r>
            <a:endParaRPr lang="en-US" altLang="en-US" dirty="0"/>
          </a:p>
        </p:txBody>
      </p:sp>
      <p:sp>
        <p:nvSpPr>
          <p:cNvPr id="15362" name="Subtitle 2">
            <a:extLst>
              <a:ext uri="{FF2B5EF4-FFF2-40B4-BE49-F238E27FC236}">
                <a16:creationId xmlns:a16="http://schemas.microsoft.com/office/drawing/2014/main" id="{8991B18E-96B9-5E3D-A203-1E80202C7789}"/>
              </a:ext>
            </a:extLst>
          </p:cNvPr>
          <p:cNvSpPr>
            <a:spLocks noGrp="1"/>
          </p:cNvSpPr>
          <p:nvPr>
            <p:ph type="subTitle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en-US" dirty="0"/>
              <a:t>Week 7</a:t>
            </a:r>
          </a:p>
          <a:p>
            <a:pPr eaLnBrk="1" hangingPunct="1"/>
            <a:r>
              <a:rPr lang="en-US" altLang="en-US" dirty="0"/>
              <a:t>By </a:t>
            </a:r>
          </a:p>
          <a:p>
            <a:pPr eaLnBrk="1" hangingPunct="1"/>
            <a:r>
              <a:rPr lang="en-US" altLang="en-US" dirty="0"/>
              <a:t>Dr. Rafiullah Khan</a:t>
            </a:r>
          </a:p>
          <a:p>
            <a:pPr eaLnBrk="1" hangingPunct="1"/>
            <a:endParaRPr lang="en-US" altLang="en-US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4" name="Rectangle 6">
            <a:extLst>
              <a:ext uri="{FF2B5EF4-FFF2-40B4-BE49-F238E27FC236}">
                <a16:creationId xmlns:a16="http://schemas.microsoft.com/office/drawing/2014/main" id="{E5931BE0-EF72-5317-8656-92B29508BF4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" y="263525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>
                <a:cs typeface="Arial" panose="020B0604020202020204" pitchFamily="34" charset="0"/>
              </a:rPr>
              <a:t>Exercise – (10 - 40)</a:t>
            </a:r>
            <a:endParaRPr lang="en-US" altLang="en-US"/>
          </a:p>
        </p:txBody>
      </p:sp>
      <p:pic>
        <p:nvPicPr>
          <p:cNvPr id="63492" name="Object 4">
            <a:extLst>
              <a:ext uri="{FF2B5EF4-FFF2-40B4-BE49-F238E27FC236}">
                <a16:creationId xmlns:a16="http://schemas.microsoft.com/office/drawing/2014/main" id="{76B6E5D6-FCF6-DA93-B9F2-6E5EAC6F70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1113"/>
            <a:ext cx="9144000" cy="6259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8" name="Rectangle 6">
            <a:extLst>
              <a:ext uri="{FF2B5EF4-FFF2-40B4-BE49-F238E27FC236}">
                <a16:creationId xmlns:a16="http://schemas.microsoft.com/office/drawing/2014/main" id="{D346CA7C-CA54-9B08-57ED-43A7AAD4022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" y="263525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>
                <a:cs typeface="Arial" panose="020B0604020202020204" pitchFamily="34" charset="0"/>
              </a:rPr>
              <a:t>Solution Continued – (10 – 40a)</a:t>
            </a:r>
            <a:endParaRPr lang="en-US" altLang="en-US"/>
          </a:p>
        </p:txBody>
      </p:sp>
      <p:pic>
        <p:nvPicPr>
          <p:cNvPr id="64516" name="Object 4">
            <a:extLst>
              <a:ext uri="{FF2B5EF4-FFF2-40B4-BE49-F238E27FC236}">
                <a16:creationId xmlns:a16="http://schemas.microsoft.com/office/drawing/2014/main" id="{0F362C67-D3A7-D9EE-B87A-ED93AC5012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1113"/>
            <a:ext cx="9144000" cy="6259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47B5FF-2FF3-2F5B-B8BB-786AFCB859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Ordered Pair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BA3EBDA-864A-0A3F-D49A-CEA38189E7AA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457200" y="1417638"/>
                <a:ext cx="8229600" cy="4525963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en-AU" sz="2800" b="1" dirty="0"/>
                  <a:t>Definition</a:t>
                </a:r>
              </a:p>
              <a:p>
                <a:pPr marL="0" indent="0">
                  <a:buNone/>
                </a:pPr>
                <a:r>
                  <a:rPr lang="en-AU" sz="2800" dirty="0"/>
                  <a:t>An </a:t>
                </a:r>
                <a:r>
                  <a:rPr lang="en-AU" sz="2800" b="1" dirty="0"/>
                  <a:t>ordered pair</a:t>
                </a:r>
                <a:r>
                  <a:rPr lang="en-AU" sz="2800" dirty="0"/>
                  <a:t> is a pair of elements written in a specific order, denoted as: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AU" sz="280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AU" sz="2800" b="0" i="1" smtClean="0"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en-AU" sz="2800" b="0" i="1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AU" sz="2800" b="0" i="1" smtClean="0">
                          <a:latin typeface="Cambria Math" panose="02040503050406030204" pitchFamily="18" charset="0"/>
                        </a:rPr>
                        <m:t>𝑏</m:t>
                      </m:r>
                      <m:r>
                        <a:rPr lang="en-AU" sz="28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ur-PK" sz="2800" dirty="0"/>
              </a:p>
              <a:p>
                <a:pPr marL="0" indent="0">
                  <a:buNone/>
                </a:pPr>
                <a:r>
                  <a:rPr lang="en-AU" sz="2800" dirty="0"/>
                  <a:t>The </a:t>
                </a:r>
                <a:r>
                  <a:rPr lang="en-AU" sz="2800" b="1" dirty="0"/>
                  <a:t>first element</a:t>
                </a:r>
                <a:r>
                  <a:rPr lang="en-AU" sz="2800" dirty="0"/>
                  <a:t> is </a:t>
                </a:r>
                <a14:m>
                  <m:oMath xmlns:m="http://schemas.openxmlformats.org/officeDocument/2006/math">
                    <m:r>
                      <a:rPr lang="en-AU" sz="2800" i="1"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en-AU" sz="2800" dirty="0"/>
                  <a:t>.</a:t>
                </a:r>
              </a:p>
              <a:p>
                <a:pPr marL="0" indent="0">
                  <a:buNone/>
                </a:pPr>
                <a:r>
                  <a:rPr lang="en-AU" sz="2800" dirty="0"/>
                  <a:t>The </a:t>
                </a:r>
                <a:r>
                  <a:rPr lang="en-AU" sz="2800" b="1" dirty="0"/>
                  <a:t>second element</a:t>
                </a:r>
                <a:r>
                  <a:rPr lang="en-AU" sz="2800" dirty="0"/>
                  <a:t> is </a:t>
                </a:r>
                <a14:m>
                  <m:oMath xmlns:m="http://schemas.openxmlformats.org/officeDocument/2006/math">
                    <m:r>
                      <a:rPr lang="en-AU" sz="2800" i="1"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en-AU" sz="2800" dirty="0"/>
                  <a:t>.</a:t>
                </a:r>
              </a:p>
              <a:p>
                <a:pPr marL="0" indent="0">
                  <a:buNone/>
                </a:pPr>
                <a:endParaRPr lang="en-AU" sz="2800" dirty="0"/>
              </a:p>
              <a:p>
                <a:pPr marL="0" indent="0">
                  <a:buNone/>
                </a:pPr>
                <a:r>
                  <a:rPr lang="en-AU" sz="2800" dirty="0"/>
                  <a:t>Order </a:t>
                </a:r>
                <a:r>
                  <a:rPr lang="en-AU" sz="2800" b="1" dirty="0"/>
                  <a:t>matters</a:t>
                </a:r>
                <a:r>
                  <a:rPr lang="en-AU" sz="2800" dirty="0"/>
                  <a:t>: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AU" sz="2800" b="0" i="0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m:rPr>
                          <m:sty m:val="p"/>
                        </m:rPr>
                        <a:rPr lang="en-AU" sz="2800" b="0" i="0" smtClean="0">
                          <a:latin typeface="Cambria Math" panose="02040503050406030204" pitchFamily="18" charset="0"/>
                        </a:rPr>
                        <m:t>a</m:t>
                      </m:r>
                      <m:r>
                        <a:rPr lang="en-AU" sz="2800" b="0" i="0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m:rPr>
                          <m:sty m:val="p"/>
                        </m:rPr>
                        <a:rPr lang="en-AU" sz="2800" b="0" i="0" smtClean="0">
                          <a:latin typeface="Cambria Math" panose="02040503050406030204" pitchFamily="18" charset="0"/>
                        </a:rPr>
                        <m:t>b</m:t>
                      </m:r>
                      <m:r>
                        <a:rPr lang="en-AU" sz="2800" b="0" i="0" smtClean="0">
                          <a:latin typeface="Cambria Math" panose="02040503050406030204" pitchFamily="18" charset="0"/>
                        </a:rPr>
                        <m:t>)≠(</m:t>
                      </m:r>
                      <m:r>
                        <m:rPr>
                          <m:sty m:val="p"/>
                        </m:rPr>
                        <a:rPr lang="en-AU" sz="2800" b="0" i="0" smtClean="0">
                          <a:latin typeface="Cambria Math" panose="02040503050406030204" pitchFamily="18" charset="0"/>
                        </a:rPr>
                        <m:t>b</m:t>
                      </m:r>
                      <m:r>
                        <a:rPr lang="en-AU" sz="2800" b="0" i="0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m:rPr>
                          <m:sty m:val="p"/>
                        </m:rPr>
                        <a:rPr lang="en-AU" sz="2800" b="0" i="0" smtClean="0">
                          <a:latin typeface="Cambria Math" panose="02040503050406030204" pitchFamily="18" charset="0"/>
                        </a:rPr>
                        <m:t>a</m:t>
                      </m:r>
                      <m:r>
                        <a:rPr lang="en-AU" sz="2800" b="0" i="0" smtClean="0">
                          <a:latin typeface="Cambria Math" panose="02040503050406030204" pitchFamily="18" charset="0"/>
                        </a:rPr>
                        <m:t>) </m:t>
                      </m:r>
                      <m:r>
                        <m:rPr>
                          <m:nor/>
                        </m:rPr>
                        <a:rPr lang="en-AU" sz="2800" i="1"/>
                        <m:t>unless</m:t>
                      </m:r>
                      <m:r>
                        <m:rPr>
                          <m:nor/>
                        </m:rPr>
                        <a:rPr lang="en-AU" sz="2800" i="1"/>
                        <m:t> </m:t>
                      </m:r>
                      <m:r>
                        <a:rPr lang="en-AU" sz="2800" i="1"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en-AU" sz="280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AU" sz="2800" i="1">
                          <a:latin typeface="Cambria Math" panose="02040503050406030204" pitchFamily="18" charset="0"/>
                        </a:rPr>
                        <m:t>𝑏</m:t>
                      </m:r>
                    </m:oMath>
                  </m:oMathPara>
                </a14:m>
                <a:endParaRPr lang="en-AU" sz="2800" b="0" dirty="0"/>
              </a:p>
              <a:p>
                <a:pPr marL="0" indent="0">
                  <a:buNone/>
                </a:pPr>
                <a:endParaRPr lang="en-AU" sz="2800" b="0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BA3EBDA-864A-0A3F-D49A-CEA38189E7A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417638"/>
                <a:ext cx="8229600" cy="4525963"/>
              </a:xfrm>
              <a:blipFill>
                <a:blip r:embed="rId2"/>
                <a:stretch>
                  <a:fillRect l="-1698" t="-139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C88931F-1CC2-DA14-D80F-4A5A8186B8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1F39926-CAF2-074B-9278-504593FCA6F1}" type="slidenum">
              <a:rPr lang="en-US" altLang="en-US" smtClean="0"/>
              <a:pPr>
                <a:defRPr/>
              </a:pPr>
              <a:t>12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3608727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C3E380-054D-55D1-3018-A6D17E6C63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/>
          <a:lstStyle/>
          <a:p>
            <a:r>
              <a:rPr lang="en-AU" sz="4000" b="1" dirty="0"/>
              <a:t>Why Do We Use Ordered Pairs?</a:t>
            </a:r>
            <a:endParaRPr lang="en-US" sz="4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3A196F7-7677-D6E0-D529-E2EC7CC0DFDA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457200" y="1066800"/>
                <a:ext cx="8229600" cy="5105400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en-AU" sz="2400" dirty="0"/>
                  <a:t>An </a:t>
                </a:r>
                <a:r>
                  <a:rPr lang="en-AU" sz="2400" b="1" dirty="0"/>
                  <a:t>ordered pair</a:t>
                </a:r>
                <a:r>
                  <a:rPr lang="en-AU" sz="2400" dirty="0"/>
                  <a:t> is used when the </a:t>
                </a:r>
                <a:r>
                  <a:rPr lang="en-AU" sz="2400" b="1" dirty="0"/>
                  <a:t>sequence matters</a:t>
                </a:r>
                <a:r>
                  <a:rPr lang="en-AU" sz="2400" dirty="0"/>
                  <a:t>. It allows us to describe positions, relationships, and mappings between elements of sets.</a:t>
                </a:r>
              </a:p>
              <a:p>
                <a:pPr marL="0" indent="0">
                  <a:buNone/>
                </a:pPr>
                <a:endParaRPr lang="en-AU" sz="2000" b="1" dirty="0"/>
              </a:p>
              <a:p>
                <a:pPr lvl="1"/>
                <a:r>
                  <a:rPr lang="en-AU" sz="2000" b="1" dirty="0"/>
                  <a:t>To represent positions</a:t>
                </a:r>
                <a:endParaRPr lang="en-AU" sz="2000" dirty="0"/>
              </a:p>
              <a:p>
                <a:pPr lvl="2"/>
                <a:r>
                  <a:rPr lang="en-AU" sz="1600" dirty="0"/>
                  <a:t>In coordinate geometry, a point on the plane is represented as </a:t>
                </a:r>
                <a14:m>
                  <m:oMath xmlns:m="http://schemas.openxmlformats.org/officeDocument/2006/math">
                    <m:r>
                      <a:rPr lang="en-AU" sz="16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AU" sz="16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AU" sz="1600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AU" sz="16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AU" sz="16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ur-PK" sz="1600" dirty="0"/>
                  <a:t>.</a:t>
                </a:r>
                <a:br>
                  <a:rPr lang="ur-PK" sz="1600" dirty="0"/>
                </a:br>
                <a:r>
                  <a:rPr lang="en-AU" sz="1600" dirty="0"/>
                  <a:t>Example: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AU" sz="16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AU" sz="1600" b="0" i="1" smtClean="0">
                            <a:latin typeface="Cambria Math" panose="02040503050406030204" pitchFamily="18" charset="0"/>
                          </a:rPr>
                          <m:t>2,5</m:t>
                        </m:r>
                      </m:e>
                    </m:d>
                  </m:oMath>
                </a14:m>
                <a:r>
                  <a:rPr lang="en-AU" sz="1600" dirty="0"/>
                  <a:t> means "2 units across, 5 units up".</a:t>
                </a:r>
              </a:p>
              <a:p>
                <a:pPr lvl="1"/>
                <a:r>
                  <a:rPr lang="en-AU" sz="2000" b="1" dirty="0"/>
                  <a:t>To define relations</a:t>
                </a:r>
                <a:endParaRPr lang="en-AU" sz="2000" dirty="0"/>
              </a:p>
              <a:p>
                <a:pPr lvl="2"/>
                <a:r>
                  <a:rPr lang="en-AU" sz="1600" dirty="0"/>
                  <a:t>A relation between two sets is expressed as a set of ordered pairs.</a:t>
                </a:r>
                <a:br>
                  <a:rPr lang="en-AU" sz="1600" dirty="0"/>
                </a:br>
                <a:r>
                  <a:rPr lang="en-AU" sz="1600" dirty="0"/>
                  <a:t>Example: “is greater than” on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sepChr m:val=","/>
                        <m:ctrlPr>
                          <a:rPr lang="ur-PK" sz="16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ur-PK" sz="1600">
                            <a:latin typeface="Cambria Math" panose="02040503050406030204" pitchFamily="18" charset="0"/>
                          </a:rPr>
                          <m:t>1</m:t>
                        </m:r>
                      </m:e>
                      <m:e>
                        <m:r>
                          <a:rPr lang="ur-PK" sz="160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e>
                        <m:r>
                          <a:rPr lang="ur-PK" sz="1600">
                            <a:latin typeface="Cambria Math" panose="02040503050406030204" pitchFamily="18" charset="0"/>
                          </a:rPr>
                          <m:t>3</m:t>
                        </m:r>
                      </m:e>
                    </m:d>
                  </m:oMath>
                </a14:m>
                <a:r>
                  <a:rPr lang="ur-PK" sz="1600" dirty="0"/>
                  <a:t>→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sepChr m:val=","/>
                        <m:ctrlPr>
                          <a:rPr lang="ur-PK" sz="16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sepChr m:val=","/>
                            <m:ctrlPr>
                              <a:rPr lang="ur-PK" sz="16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ur-PK" sz="1600"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  <m:e>
                            <m:r>
                              <a:rPr lang="ur-PK" sz="1600">
                                <a:latin typeface="Cambria Math" panose="02040503050406030204" pitchFamily="18" charset="0"/>
                              </a:rPr>
                              <m:t>1</m:t>
                            </m:r>
                          </m:e>
                        </m:d>
                      </m:e>
                      <m:e>
                        <m:d>
                          <m:dPr>
                            <m:sepChr m:val=","/>
                            <m:ctrlPr>
                              <a:rPr lang="ur-PK" sz="16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ur-PK" sz="1600">
                                <a:latin typeface="Cambria Math" panose="02040503050406030204" pitchFamily="18" charset="0"/>
                              </a:rPr>
                              <m:t>3</m:t>
                            </m:r>
                          </m:e>
                          <m:e>
                            <m:r>
                              <a:rPr lang="ur-PK" sz="1600">
                                <a:latin typeface="Cambria Math" panose="02040503050406030204" pitchFamily="18" charset="0"/>
                              </a:rPr>
                              <m:t>1</m:t>
                            </m:r>
                          </m:e>
                        </m:d>
                      </m:e>
                      <m:e>
                        <m:d>
                          <m:dPr>
                            <m:sepChr m:val=","/>
                            <m:ctrlPr>
                              <a:rPr lang="ur-PK" sz="16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ur-PK" sz="1600">
                                <a:latin typeface="Cambria Math" panose="02040503050406030204" pitchFamily="18" charset="0"/>
                              </a:rPr>
                              <m:t>3</m:t>
                            </m:r>
                          </m:e>
                          <m:e>
                            <m:r>
                              <a:rPr lang="ur-PK" sz="1600"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</m:d>
                      </m:e>
                    </m:d>
                  </m:oMath>
                </a14:m>
                <a:r>
                  <a:rPr lang="ur-PK" sz="1600" dirty="0"/>
                  <a:t>.</a:t>
                </a:r>
              </a:p>
              <a:p>
                <a:pPr lvl="1"/>
                <a:r>
                  <a:rPr lang="en-AU" sz="2000" b="1" dirty="0"/>
                  <a:t>To define functions</a:t>
                </a:r>
                <a:endParaRPr lang="en-AU" sz="2000" dirty="0"/>
              </a:p>
              <a:p>
                <a:pPr lvl="2"/>
                <a:r>
                  <a:rPr lang="en-AU" sz="1600" dirty="0"/>
                  <a:t>A function is a set of ordered pairs where each first element corresponds to exactly one second element. Example: </a:t>
                </a:r>
                <a:r>
                  <a:rPr lang="en-US" sz="1600" dirty="0"/>
                  <a:t>(2x, x + y) = (6, 2</a:t>
                </a:r>
                <a:r>
                  <a:rPr lang="en-US" sz="1200" dirty="0"/>
                  <a:t>)</a:t>
                </a:r>
                <a:endParaRPr lang="en-AU" sz="1200" dirty="0"/>
              </a:p>
              <a:p>
                <a:pPr lvl="1"/>
                <a:r>
                  <a:rPr lang="en-AU" sz="2000" b="1" dirty="0"/>
                  <a:t>To create Cartesian products</a:t>
                </a:r>
                <a:endParaRPr lang="en-AU" sz="2000" dirty="0"/>
              </a:p>
              <a:p>
                <a:pPr lvl="2"/>
                <a:r>
                  <a:rPr lang="en-AU" sz="1600" dirty="0"/>
                  <a:t>The product of two sets </a:t>
                </a:r>
                <a14:m>
                  <m:oMath xmlns:m="http://schemas.openxmlformats.org/officeDocument/2006/math">
                    <m:r>
                      <a:rPr lang="en-AU" sz="1600" i="1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AU" sz="1600">
                        <a:latin typeface="Cambria Math" panose="02040503050406030204" pitchFamily="18" charset="0"/>
                      </a:rPr>
                      <m:t>×</m:t>
                    </m:r>
                    <m:r>
                      <a:rPr lang="en-AU" sz="1600" i="1"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AU" sz="1600" dirty="0"/>
                  <a:t>is the set of all possible ordered pairs with the first element from </a:t>
                </a:r>
                <a14:m>
                  <m:oMath xmlns:m="http://schemas.openxmlformats.org/officeDocument/2006/math">
                    <m:r>
                      <a:rPr lang="en-AU" sz="1600" i="1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AU" sz="1600" dirty="0"/>
                  <a:t>and the second from </a:t>
                </a:r>
                <a14:m>
                  <m:oMath xmlns:m="http://schemas.openxmlformats.org/officeDocument/2006/math">
                    <m:r>
                      <a:rPr lang="en-AU" sz="1600" i="1"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AU" sz="1600" dirty="0"/>
                  <a:t>.</a:t>
                </a:r>
              </a:p>
              <a:p>
                <a:pPr lvl="1"/>
                <a:endParaRPr lang="en-AU" sz="2000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3A196F7-7677-D6E0-D529-E2EC7CC0DFD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066800"/>
                <a:ext cx="8229600" cy="5105400"/>
              </a:xfrm>
              <a:blipFill>
                <a:blip r:embed="rId2"/>
                <a:stretch>
                  <a:fillRect l="-1235" t="-993" b="-27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1749AB9-EAB8-878C-EB8D-AA38416B65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1F39926-CAF2-074B-9278-504593FCA6F1}" type="slidenum">
              <a:rPr lang="en-US" altLang="en-US" smtClean="0"/>
              <a:pPr>
                <a:defRPr/>
              </a:pPr>
              <a:t>13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8508675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Slide Number Placeholder 3">
            <a:extLst>
              <a:ext uri="{FF2B5EF4-FFF2-40B4-BE49-F238E27FC236}">
                <a16:creationId xmlns:a16="http://schemas.microsoft.com/office/drawing/2014/main" id="{4493A58F-38F4-FC91-2941-5069ACF2F0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3E0A6745-8310-7342-9081-BE2FBDC93601}" type="slidenum">
              <a:rPr lang="en-US" altLang="en-US"/>
              <a:pPr/>
              <a:t>14</a:t>
            </a:fld>
            <a:endParaRPr lang="en-US" altLang="en-US"/>
          </a:p>
        </p:txBody>
      </p:sp>
      <p:sp>
        <p:nvSpPr>
          <p:cNvPr id="3075" name="Rectangle 6">
            <a:extLst>
              <a:ext uri="{FF2B5EF4-FFF2-40B4-BE49-F238E27FC236}">
                <a16:creationId xmlns:a16="http://schemas.microsoft.com/office/drawing/2014/main" id="{9495057B-D6B1-C8D2-D80A-04D232FD50D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" y="25558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4400">
                <a:solidFill>
                  <a:schemeClr val="tx2"/>
                </a:solidFill>
                <a:cs typeface="Arial" panose="020B0604020202020204" pitchFamily="34" charset="0"/>
              </a:rPr>
              <a:t>Ordered Pair – (11 - 2)</a:t>
            </a:r>
            <a:endParaRPr lang="en-US" altLang="en-US" sz="4400">
              <a:solidFill>
                <a:schemeClr val="tx2"/>
              </a:solidFill>
            </a:endParaRPr>
          </a:p>
        </p:txBody>
      </p:sp>
      <p:pic>
        <p:nvPicPr>
          <p:cNvPr id="3076" name="Picture 4">
            <a:extLst>
              <a:ext uri="{FF2B5EF4-FFF2-40B4-BE49-F238E27FC236}">
                <a16:creationId xmlns:a16="http://schemas.microsoft.com/office/drawing/2014/main" id="{33DE8253-9F8E-29CF-275A-4FA748B78B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9050"/>
            <a:ext cx="9144000" cy="6267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Slide Number Placeholder 3">
            <a:extLst>
              <a:ext uri="{FF2B5EF4-FFF2-40B4-BE49-F238E27FC236}">
                <a16:creationId xmlns:a16="http://schemas.microsoft.com/office/drawing/2014/main" id="{457D750C-ECFE-6BC3-ADA8-AA30EB40E3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684225DC-7D32-814A-BDAF-3D10FB680E22}" type="slidenum">
              <a:rPr lang="en-US" altLang="en-US"/>
              <a:pPr/>
              <a:t>15</a:t>
            </a:fld>
            <a:endParaRPr lang="en-US" altLang="en-US"/>
          </a:p>
        </p:txBody>
      </p:sp>
      <p:sp>
        <p:nvSpPr>
          <p:cNvPr id="4099" name="Rectangle 6">
            <a:extLst>
              <a:ext uri="{FF2B5EF4-FFF2-40B4-BE49-F238E27FC236}">
                <a16:creationId xmlns:a16="http://schemas.microsoft.com/office/drawing/2014/main" id="{E201050E-913C-AAD2-B124-833E2E5EA46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4400">
                <a:solidFill>
                  <a:schemeClr val="tx2"/>
                </a:solidFill>
                <a:cs typeface="Arial" panose="020B0604020202020204" pitchFamily="34" charset="0"/>
              </a:rPr>
              <a:t>Exercise – (11 - 3)</a:t>
            </a:r>
            <a:endParaRPr lang="en-US" altLang="en-US" sz="4400">
              <a:solidFill>
                <a:schemeClr val="tx2"/>
              </a:solidFill>
            </a:endParaRPr>
          </a:p>
        </p:txBody>
      </p:sp>
      <p:pic>
        <p:nvPicPr>
          <p:cNvPr id="4100" name="Picture 4">
            <a:extLst>
              <a:ext uri="{FF2B5EF4-FFF2-40B4-BE49-F238E27FC236}">
                <a16:creationId xmlns:a16="http://schemas.microsoft.com/office/drawing/2014/main" id="{F5599732-3ECA-0CF1-D634-49F9504A271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248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Slide Number Placeholder 3">
            <a:extLst>
              <a:ext uri="{FF2B5EF4-FFF2-40B4-BE49-F238E27FC236}">
                <a16:creationId xmlns:a16="http://schemas.microsoft.com/office/drawing/2014/main" id="{AA97FCC0-B415-4B31-BA38-1C9F98F908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12FABFDE-2E8F-C540-8571-278DF8429AC5}" type="slidenum">
              <a:rPr lang="en-US" altLang="en-US"/>
              <a:pPr/>
              <a:t>16</a:t>
            </a:fld>
            <a:endParaRPr lang="en-US" altLang="en-US"/>
          </a:p>
        </p:txBody>
      </p:sp>
      <p:sp>
        <p:nvSpPr>
          <p:cNvPr id="5123" name="Rectangle 6">
            <a:extLst>
              <a:ext uri="{FF2B5EF4-FFF2-40B4-BE49-F238E27FC236}">
                <a16:creationId xmlns:a16="http://schemas.microsoft.com/office/drawing/2014/main" id="{5B033AF5-4446-F869-97C1-F8D55079C18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" y="265113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4000">
                <a:solidFill>
                  <a:schemeClr val="tx2"/>
                </a:solidFill>
                <a:cs typeface="Arial" panose="020B0604020202020204" pitchFamily="34" charset="0"/>
              </a:rPr>
              <a:t>Cartesian Product of Two Sets – (11 – 5)</a:t>
            </a:r>
            <a:endParaRPr lang="en-US" altLang="en-US" sz="4400">
              <a:solidFill>
                <a:schemeClr val="tx2"/>
              </a:solidFill>
            </a:endParaRPr>
          </a:p>
        </p:txBody>
      </p:sp>
      <p:pic>
        <p:nvPicPr>
          <p:cNvPr id="5124" name="Picture 4">
            <a:extLst>
              <a:ext uri="{FF2B5EF4-FFF2-40B4-BE49-F238E27FC236}">
                <a16:creationId xmlns:a16="http://schemas.microsoft.com/office/drawing/2014/main" id="{FE12D6E6-89CB-8F32-597A-243A826249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9525"/>
            <a:ext cx="9144000" cy="6257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Slide Number Placeholder 3">
            <a:extLst>
              <a:ext uri="{FF2B5EF4-FFF2-40B4-BE49-F238E27FC236}">
                <a16:creationId xmlns:a16="http://schemas.microsoft.com/office/drawing/2014/main" id="{F21239B5-9B98-B875-C766-1519FC2507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0D432831-DAB8-BA49-A89E-8B644381DD3F}" type="slidenum">
              <a:rPr lang="en-US" altLang="en-US"/>
              <a:pPr/>
              <a:t>17</a:t>
            </a:fld>
            <a:endParaRPr lang="en-US" altLang="en-US"/>
          </a:p>
        </p:txBody>
      </p:sp>
      <p:sp>
        <p:nvSpPr>
          <p:cNvPr id="6147" name="Rectangle 6">
            <a:extLst>
              <a:ext uri="{FF2B5EF4-FFF2-40B4-BE49-F238E27FC236}">
                <a16:creationId xmlns:a16="http://schemas.microsoft.com/office/drawing/2014/main" id="{D1056682-BD95-BA61-FAF4-E213F199719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" y="260350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4400">
                <a:solidFill>
                  <a:schemeClr val="tx2"/>
                </a:solidFill>
                <a:cs typeface="Arial" panose="020B0604020202020204" pitchFamily="34" charset="0"/>
              </a:rPr>
              <a:t>Example – (11 - 6)</a:t>
            </a:r>
            <a:endParaRPr lang="en-US" altLang="en-US" sz="4400">
              <a:solidFill>
                <a:schemeClr val="tx2"/>
              </a:solidFill>
            </a:endParaRPr>
          </a:p>
        </p:txBody>
      </p:sp>
      <p:pic>
        <p:nvPicPr>
          <p:cNvPr id="6148" name="Picture 4">
            <a:extLst>
              <a:ext uri="{FF2B5EF4-FFF2-40B4-BE49-F238E27FC236}">
                <a16:creationId xmlns:a16="http://schemas.microsoft.com/office/drawing/2014/main" id="{E00A2051-1953-7820-2B57-426B5296C6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4288"/>
            <a:ext cx="9144000" cy="6338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419C1A9E-D864-FD44-73A3-2C92E92084E8}"/>
              </a:ext>
            </a:extLst>
          </p:cNvPr>
          <p:cNvSpPr/>
          <p:nvPr/>
        </p:nvSpPr>
        <p:spPr>
          <a:xfrm>
            <a:off x="762000" y="2362200"/>
            <a:ext cx="7543800" cy="3276600"/>
          </a:xfrm>
          <a:prstGeom prst="rect">
            <a:avLst/>
          </a:prstGeom>
          <a:solidFill>
            <a:srgbClr val="9452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/>
              <a:t>Find:</a:t>
            </a:r>
          </a:p>
          <a:p>
            <a:pPr algn="ctr"/>
            <a:endParaRPr lang="en-US" sz="3200" dirty="0"/>
          </a:p>
          <a:p>
            <a:pPr algn="ctr"/>
            <a:r>
              <a:rPr lang="en-US" sz="3200" dirty="0"/>
              <a:t>A x B</a:t>
            </a:r>
          </a:p>
          <a:p>
            <a:pPr algn="ctr"/>
            <a:r>
              <a:rPr lang="en-US" sz="3200" dirty="0"/>
              <a:t>and</a:t>
            </a:r>
          </a:p>
          <a:p>
            <a:pPr algn="ctr"/>
            <a:r>
              <a:rPr lang="en-US" sz="3200" dirty="0"/>
              <a:t>B x A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7D73D66-B6A8-7D8D-2B8F-2F06926A04E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Slide Number Placeholder 3">
            <a:extLst>
              <a:ext uri="{FF2B5EF4-FFF2-40B4-BE49-F238E27FC236}">
                <a16:creationId xmlns:a16="http://schemas.microsoft.com/office/drawing/2014/main" id="{0F7B1751-B7E0-D7D9-DE69-5A0F4E302F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0D432831-DAB8-BA49-A89E-8B644381DD3F}" type="slidenum">
              <a:rPr lang="en-US" altLang="en-US"/>
              <a:pPr/>
              <a:t>18</a:t>
            </a:fld>
            <a:endParaRPr lang="en-US" altLang="en-US"/>
          </a:p>
        </p:txBody>
      </p:sp>
      <p:sp>
        <p:nvSpPr>
          <p:cNvPr id="6147" name="Rectangle 6">
            <a:extLst>
              <a:ext uri="{FF2B5EF4-FFF2-40B4-BE49-F238E27FC236}">
                <a16:creationId xmlns:a16="http://schemas.microsoft.com/office/drawing/2014/main" id="{9A3A2D02-8EA4-BEDF-8595-51FE014A75B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" y="260350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4400">
                <a:solidFill>
                  <a:schemeClr val="tx2"/>
                </a:solidFill>
                <a:cs typeface="Arial" panose="020B0604020202020204" pitchFamily="34" charset="0"/>
              </a:rPr>
              <a:t>Example – (11 - 6)</a:t>
            </a:r>
            <a:endParaRPr lang="en-US" altLang="en-US" sz="4400">
              <a:solidFill>
                <a:schemeClr val="tx2"/>
              </a:solidFill>
            </a:endParaRPr>
          </a:p>
        </p:txBody>
      </p:sp>
      <p:pic>
        <p:nvPicPr>
          <p:cNvPr id="6148" name="Picture 4">
            <a:extLst>
              <a:ext uri="{FF2B5EF4-FFF2-40B4-BE49-F238E27FC236}">
                <a16:creationId xmlns:a16="http://schemas.microsoft.com/office/drawing/2014/main" id="{6BDC42F2-8CD1-79DE-5F45-785F3BD79B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4288"/>
            <a:ext cx="9144000" cy="6338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6922584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372C08D-9322-BF4E-949B-EBBC23B5AAC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Slide Number Placeholder 3">
            <a:extLst>
              <a:ext uri="{FF2B5EF4-FFF2-40B4-BE49-F238E27FC236}">
                <a16:creationId xmlns:a16="http://schemas.microsoft.com/office/drawing/2014/main" id="{93EBFB5B-48F4-1C69-AF92-656E75932B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0D432831-DAB8-BA49-A89E-8B644381DD3F}" type="slidenum">
              <a:rPr lang="en-US" altLang="en-US"/>
              <a:pPr/>
              <a:t>19</a:t>
            </a:fld>
            <a:endParaRPr lang="en-US" altLang="en-US"/>
          </a:p>
        </p:txBody>
      </p:sp>
      <p:sp>
        <p:nvSpPr>
          <p:cNvPr id="6147" name="Rectangle 6">
            <a:extLst>
              <a:ext uri="{FF2B5EF4-FFF2-40B4-BE49-F238E27FC236}">
                <a16:creationId xmlns:a16="http://schemas.microsoft.com/office/drawing/2014/main" id="{5DB72B40-999D-FA6B-F80A-ACD1CA4CD8C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" y="260350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4400">
                <a:solidFill>
                  <a:schemeClr val="tx2"/>
                </a:solidFill>
                <a:cs typeface="Arial" panose="020B0604020202020204" pitchFamily="34" charset="0"/>
              </a:rPr>
              <a:t>Example – (11 - 6)</a:t>
            </a:r>
            <a:endParaRPr lang="en-US" altLang="en-US" sz="4400">
              <a:solidFill>
                <a:schemeClr val="tx2"/>
              </a:solidFill>
            </a:endParaRPr>
          </a:p>
        </p:txBody>
      </p:sp>
      <p:pic>
        <p:nvPicPr>
          <p:cNvPr id="6148" name="Picture 4">
            <a:extLst>
              <a:ext uri="{FF2B5EF4-FFF2-40B4-BE49-F238E27FC236}">
                <a16:creationId xmlns:a16="http://schemas.microsoft.com/office/drawing/2014/main" id="{CEC4EC92-4986-962F-8388-BBD1CECF34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4288"/>
            <a:ext cx="9144000" cy="6338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5D54CA28-57C5-D1F5-89FD-D737B6AC9346}"/>
              </a:ext>
            </a:extLst>
          </p:cNvPr>
          <p:cNvSpPr/>
          <p:nvPr/>
        </p:nvSpPr>
        <p:spPr>
          <a:xfrm>
            <a:off x="762000" y="2362200"/>
            <a:ext cx="7543800" cy="3276600"/>
          </a:xfrm>
          <a:prstGeom prst="rect">
            <a:avLst/>
          </a:prstGeom>
          <a:solidFill>
            <a:srgbClr val="9452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/>
              <a:t>Find:</a:t>
            </a:r>
          </a:p>
          <a:p>
            <a:pPr algn="ctr"/>
            <a:endParaRPr lang="en-US" sz="3200" dirty="0"/>
          </a:p>
          <a:p>
            <a:pPr algn="ctr"/>
            <a:r>
              <a:rPr lang="en-US" sz="3200" dirty="0"/>
              <a:t>A x A</a:t>
            </a:r>
          </a:p>
          <a:p>
            <a:pPr algn="ctr"/>
            <a:r>
              <a:rPr lang="en-US" sz="3200" dirty="0"/>
              <a:t>and</a:t>
            </a:r>
          </a:p>
          <a:p>
            <a:pPr algn="ctr"/>
            <a:r>
              <a:rPr lang="en-US" sz="3200" dirty="0"/>
              <a:t>B x B</a:t>
            </a:r>
          </a:p>
        </p:txBody>
      </p:sp>
    </p:spTree>
    <p:extLst>
      <p:ext uri="{BB962C8B-B14F-4D97-AF65-F5344CB8AC3E}">
        <p14:creationId xmlns:p14="http://schemas.microsoft.com/office/powerpoint/2010/main" val="249693105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302" name="Rectangle 6">
            <a:extLst>
              <a:ext uri="{FF2B5EF4-FFF2-40B4-BE49-F238E27FC236}">
                <a16:creationId xmlns:a16="http://schemas.microsoft.com/office/drawing/2014/main" id="{F43A7BE4-63B0-A0FD-4184-2904E48F625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" y="25558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>
                <a:cs typeface="Arial" panose="020B0604020202020204" pitchFamily="34" charset="0"/>
              </a:rPr>
              <a:t>Partition of a Set – (10 - 34)</a:t>
            </a:r>
            <a:endParaRPr lang="en-US" altLang="en-US"/>
          </a:p>
        </p:txBody>
      </p:sp>
      <p:pic>
        <p:nvPicPr>
          <p:cNvPr id="55300" name="Object 4">
            <a:extLst>
              <a:ext uri="{FF2B5EF4-FFF2-40B4-BE49-F238E27FC236}">
                <a16:creationId xmlns:a16="http://schemas.microsoft.com/office/drawing/2014/main" id="{F9709A53-D4B1-B1BD-A373-367A33B879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9050"/>
            <a:ext cx="9144000" cy="6267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Slide Number Placeholder 3">
            <a:extLst>
              <a:ext uri="{FF2B5EF4-FFF2-40B4-BE49-F238E27FC236}">
                <a16:creationId xmlns:a16="http://schemas.microsoft.com/office/drawing/2014/main" id="{CFE94EDC-06F5-9D53-9FA0-D967F14D7A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1453E340-E65A-9940-B80C-C7A9D1F61B8C}" type="slidenum">
              <a:rPr lang="en-US" altLang="en-US"/>
              <a:pPr/>
              <a:t>20</a:t>
            </a:fld>
            <a:endParaRPr lang="en-US" altLang="en-US"/>
          </a:p>
        </p:txBody>
      </p:sp>
      <p:sp>
        <p:nvSpPr>
          <p:cNvPr id="7171" name="Rectangle 6">
            <a:extLst>
              <a:ext uri="{FF2B5EF4-FFF2-40B4-BE49-F238E27FC236}">
                <a16:creationId xmlns:a16="http://schemas.microsoft.com/office/drawing/2014/main" id="{C551263A-B515-75AF-90C9-74E76AF5837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" y="26828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4400">
                <a:solidFill>
                  <a:schemeClr val="tx2"/>
                </a:solidFill>
                <a:cs typeface="Arial" panose="020B0604020202020204" pitchFamily="34" charset="0"/>
              </a:rPr>
              <a:t>Example – (11 – 6a)</a:t>
            </a:r>
            <a:endParaRPr lang="en-US" altLang="en-US" sz="4400">
              <a:solidFill>
                <a:schemeClr val="tx2"/>
              </a:solidFill>
            </a:endParaRPr>
          </a:p>
        </p:txBody>
      </p:sp>
      <p:pic>
        <p:nvPicPr>
          <p:cNvPr id="7172" name="Picture 4">
            <a:extLst>
              <a:ext uri="{FF2B5EF4-FFF2-40B4-BE49-F238E27FC236}">
                <a16:creationId xmlns:a16="http://schemas.microsoft.com/office/drawing/2014/main" id="{BAD9C0E8-8228-20A7-3570-8EB2281C286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6350"/>
            <a:ext cx="9144000" cy="6254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Slide Number Placeholder 3">
            <a:extLst>
              <a:ext uri="{FF2B5EF4-FFF2-40B4-BE49-F238E27FC236}">
                <a16:creationId xmlns:a16="http://schemas.microsoft.com/office/drawing/2014/main" id="{6CF16B89-6905-E91C-EC8A-9713284595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2304DD97-20D1-1248-87BF-592B9162889E}" type="slidenum">
              <a:rPr lang="en-US" altLang="en-US"/>
              <a:pPr/>
              <a:t>21</a:t>
            </a:fld>
            <a:endParaRPr lang="en-US" altLang="en-US"/>
          </a:p>
        </p:txBody>
      </p:sp>
      <p:sp>
        <p:nvSpPr>
          <p:cNvPr id="8195" name="Rectangle 6">
            <a:extLst>
              <a:ext uri="{FF2B5EF4-FFF2-40B4-BE49-F238E27FC236}">
                <a16:creationId xmlns:a16="http://schemas.microsoft.com/office/drawing/2014/main" id="{B0317E52-C922-9B2A-391B-0B10ED8EB8F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" y="26828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4400">
                <a:solidFill>
                  <a:schemeClr val="tx2"/>
                </a:solidFill>
                <a:cs typeface="Arial" panose="020B0604020202020204" pitchFamily="34" charset="0"/>
              </a:rPr>
              <a:t>Remarks – (11 – 6b)</a:t>
            </a:r>
            <a:endParaRPr lang="en-US" altLang="en-US" sz="4400">
              <a:solidFill>
                <a:schemeClr val="tx2"/>
              </a:solidFill>
            </a:endParaRPr>
          </a:p>
        </p:txBody>
      </p:sp>
      <p:pic>
        <p:nvPicPr>
          <p:cNvPr id="8196" name="Picture 4">
            <a:extLst>
              <a:ext uri="{FF2B5EF4-FFF2-40B4-BE49-F238E27FC236}">
                <a16:creationId xmlns:a16="http://schemas.microsoft.com/office/drawing/2014/main" id="{B1F28D9C-C425-B120-FFBE-39689A2B3D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6350"/>
            <a:ext cx="9144000" cy="6254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6D0CC1-1965-1727-1964-13DD15CBF3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AU" dirty="0"/>
              <a:t>Relations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8ACDAEA-8A8B-AD2C-3696-212962A27ADE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457200" y="1189037"/>
                <a:ext cx="8229600" cy="4525963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en-AU" sz="2800" dirty="0"/>
                  <a:t>A </a:t>
                </a:r>
                <a:r>
                  <a:rPr lang="en-AU" sz="2800" b="1" dirty="0"/>
                  <a:t>relation</a:t>
                </a:r>
                <a:r>
                  <a:rPr lang="en-AU" sz="2800" dirty="0"/>
                  <a:t> </a:t>
                </a:r>
                <a14:m>
                  <m:oMath xmlns:m="http://schemas.openxmlformats.org/officeDocument/2006/math">
                    <m:r>
                      <a:rPr lang="en-AU" sz="2800" i="1">
                        <a:latin typeface="Cambria Math" panose="02040503050406030204" pitchFamily="18" charset="0"/>
                      </a:rPr>
                      <m:t>𝑅</m:t>
                    </m:r>
                  </m:oMath>
                </a14:m>
                <a:r>
                  <a:rPr lang="en-AU" sz="2800" dirty="0"/>
                  <a:t> from a set </a:t>
                </a:r>
                <a14:m>
                  <m:oMath xmlns:m="http://schemas.openxmlformats.org/officeDocument/2006/math">
                    <m:r>
                      <a:rPr lang="en-AU" sz="2800" i="1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AU" sz="2800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AU" sz="2800" dirty="0"/>
                  <a:t>to a set </a:t>
                </a:r>
                <a14:m>
                  <m:oMath xmlns:m="http://schemas.openxmlformats.org/officeDocument/2006/math">
                    <m:r>
                      <a:rPr lang="en-AU" sz="2800" i="1"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AU" sz="2800" dirty="0"/>
                  <a:t> is a subset of the Cartesian product </a:t>
                </a:r>
                <a14:m>
                  <m:oMath xmlns:m="http://schemas.openxmlformats.org/officeDocument/2006/math">
                    <m:r>
                      <a:rPr lang="en-AU" sz="2800" i="1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AU" sz="2800">
                        <a:latin typeface="Cambria Math" panose="02040503050406030204" pitchFamily="18" charset="0"/>
                      </a:rPr>
                      <m:t>×</m:t>
                    </m:r>
                    <m:r>
                      <a:rPr lang="en-AU" sz="2800" i="1"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AU" sz="2800" dirty="0"/>
                  <a:t>.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AU" sz="2800" i="1">
                          <a:latin typeface="Cambria Math" panose="02040503050406030204" pitchFamily="18" charset="0"/>
                        </a:rPr>
                        <m:t>𝑅</m:t>
                      </m:r>
                      <m:r>
                        <a:rPr lang="en-AU" sz="2800">
                          <a:latin typeface="Cambria Math" panose="02040503050406030204" pitchFamily="18" charset="0"/>
                        </a:rPr>
                        <m:t>⊆</m:t>
                      </m:r>
                      <m:r>
                        <a:rPr lang="en-AU" sz="2800" i="1"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en-AU" sz="2800">
                          <a:latin typeface="Cambria Math" panose="02040503050406030204" pitchFamily="18" charset="0"/>
                        </a:rPr>
                        <m:t>×</m:t>
                      </m:r>
                      <m:r>
                        <a:rPr lang="en-AU" sz="2800" i="1">
                          <a:latin typeface="Cambria Math" panose="02040503050406030204" pitchFamily="18" charset="0"/>
                        </a:rPr>
                        <m:t>𝐵</m:t>
                      </m:r>
                    </m:oMath>
                  </m:oMathPara>
                </a14:m>
                <a:endParaRPr lang="en-AU" sz="2800" dirty="0"/>
              </a:p>
              <a:p>
                <a:pPr marL="0" indent="0">
                  <a:buNone/>
                </a:pPr>
                <a:r>
                  <a:rPr lang="en-AU" sz="2800" dirty="0"/>
                  <a:t>If </a:t>
                </a:r>
                <a14:m>
                  <m:oMath xmlns:m="http://schemas.openxmlformats.org/officeDocument/2006/math">
                    <m:d>
                      <m:dPr>
                        <m:sepChr m:val=","/>
                        <m:ctrlPr>
                          <a:rPr lang="ur-PK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ur-PK" sz="2800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e>
                        <m:r>
                          <a:rPr lang="ur-PK" sz="2800" i="1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</m:d>
                    <m:r>
                      <a:rPr lang="ur-PK" sz="2800">
                        <a:latin typeface="Cambria Math" panose="02040503050406030204" pitchFamily="18" charset="0"/>
                      </a:rPr>
                      <m:t>∈</m:t>
                    </m:r>
                    <m:r>
                      <a:rPr lang="ur-PK" sz="2800" i="1">
                        <a:latin typeface="Cambria Math" panose="02040503050406030204" pitchFamily="18" charset="0"/>
                      </a:rPr>
                      <m:t>𝑅</m:t>
                    </m:r>
                  </m:oMath>
                </a14:m>
                <a:r>
                  <a:rPr lang="ur-PK" sz="2800" dirty="0"/>
                  <a:t>, </a:t>
                </a:r>
                <a:r>
                  <a:rPr lang="en-AU" sz="2800" dirty="0"/>
                  <a:t>we say </a:t>
                </a:r>
                <a:r>
                  <a:rPr lang="en-AU" sz="2800" b="1" dirty="0"/>
                  <a:t>"a is related to b"</a:t>
                </a:r>
                <a:r>
                  <a:rPr lang="en-AU" sz="2800" dirty="0"/>
                  <a:t>.</a:t>
                </a:r>
              </a:p>
              <a:p>
                <a:pPr marL="0" indent="0">
                  <a:buNone/>
                </a:pPr>
                <a:r>
                  <a:rPr lang="en-AU" sz="2800" dirty="0"/>
                  <a:t>If </a:t>
                </a:r>
                <a14:m>
                  <m:oMath xmlns:m="http://schemas.openxmlformats.org/officeDocument/2006/math">
                    <m:r>
                      <a:rPr lang="en-AU" sz="2800" i="1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AU" sz="2800">
                        <a:latin typeface="Cambria Math" panose="02040503050406030204" pitchFamily="18" charset="0"/>
                      </a:rPr>
                      <m:t>=</m:t>
                    </m:r>
                    <m:r>
                      <a:rPr lang="en-AU" sz="2800" i="1"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AU" sz="2800" dirty="0"/>
                  <a:t>, then </a:t>
                </a:r>
                <a14:m>
                  <m:oMath xmlns:m="http://schemas.openxmlformats.org/officeDocument/2006/math">
                    <m:r>
                      <a:rPr lang="en-AU" sz="2800" i="1">
                        <a:latin typeface="Cambria Math" panose="02040503050406030204" pitchFamily="18" charset="0"/>
                      </a:rPr>
                      <m:t>𝑅</m:t>
                    </m:r>
                  </m:oMath>
                </a14:m>
                <a:r>
                  <a:rPr lang="en-AU" sz="2800" dirty="0"/>
                  <a:t> is a </a:t>
                </a:r>
                <a:r>
                  <a:rPr lang="en-AU" sz="2800" b="1" dirty="0"/>
                  <a:t>relation on set </a:t>
                </a:r>
                <a14:m>
                  <m:oMath xmlns:m="http://schemas.openxmlformats.org/officeDocument/2006/math">
                    <m:r>
                      <a:rPr lang="en-AU" sz="2800" i="1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AU" sz="2800" dirty="0"/>
                  <a:t>.</a:t>
                </a:r>
              </a:p>
              <a:p>
                <a:endParaRPr lang="en-US" sz="2800" dirty="0"/>
              </a:p>
              <a:p>
                <a:pPr marL="0" indent="0">
                  <a:buNone/>
                </a:pPr>
                <a:r>
                  <a:rPr lang="en-AU" sz="2800" b="1" dirty="0"/>
                  <a:t>Uses of Relations</a:t>
                </a:r>
              </a:p>
              <a:p>
                <a:pPr lvl="1"/>
                <a:r>
                  <a:rPr lang="en-AU" sz="2400" dirty="0"/>
                  <a:t>Representing connections between objects (e.g., “is a friend of”).</a:t>
                </a:r>
              </a:p>
              <a:p>
                <a:pPr lvl="1"/>
                <a:r>
                  <a:rPr lang="en-AU" sz="2400" dirty="0"/>
                  <a:t>Defining </a:t>
                </a:r>
                <a:r>
                  <a:rPr lang="en-AU" sz="2400" b="1" dirty="0"/>
                  <a:t>functions</a:t>
                </a:r>
                <a:r>
                  <a:rPr lang="en-AU" sz="2400" dirty="0"/>
                  <a:t> (special kinds of relations).</a:t>
                </a:r>
              </a:p>
              <a:p>
                <a:pPr lvl="1"/>
                <a:r>
                  <a:rPr lang="en-AU" sz="2400" dirty="0" err="1"/>
                  <a:t>Modeling</a:t>
                </a:r>
                <a:r>
                  <a:rPr lang="en-AU" sz="2400" dirty="0"/>
                  <a:t> networks, graphs, and databases.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8ACDAEA-8A8B-AD2C-3696-212962A27AD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189037"/>
                <a:ext cx="8229600" cy="4525963"/>
              </a:xfrm>
              <a:blipFill>
                <a:blip r:embed="rId2"/>
                <a:stretch>
                  <a:fillRect l="-1698" t="-1397" r="-1698" b="-153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E1F77F2-7978-253E-CD1B-6CD8EF1289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1F39926-CAF2-074B-9278-504593FCA6F1}" type="slidenum">
              <a:rPr lang="en-US" altLang="en-US" smtClean="0"/>
              <a:pPr>
                <a:defRPr/>
              </a:pPr>
              <a:t>22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9745523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Slide Number Placeholder 3">
            <a:extLst>
              <a:ext uri="{FF2B5EF4-FFF2-40B4-BE49-F238E27FC236}">
                <a16:creationId xmlns:a16="http://schemas.microsoft.com/office/drawing/2014/main" id="{59477C85-934A-7DBF-7F34-8C895BB5F7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E7D32600-324B-4947-A942-F6C90972B202}" type="slidenum">
              <a:rPr lang="en-US" altLang="en-US"/>
              <a:pPr/>
              <a:t>23</a:t>
            </a:fld>
            <a:endParaRPr lang="en-US" altLang="en-US"/>
          </a:p>
        </p:txBody>
      </p:sp>
      <p:sp>
        <p:nvSpPr>
          <p:cNvPr id="9219" name="Rectangle 6">
            <a:extLst>
              <a:ext uri="{FF2B5EF4-FFF2-40B4-BE49-F238E27FC236}">
                <a16:creationId xmlns:a16="http://schemas.microsoft.com/office/drawing/2014/main" id="{048C14CB-F563-46D6-90D5-C6E8A07CEA1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" y="25558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4400">
                <a:solidFill>
                  <a:schemeClr val="tx2"/>
                </a:solidFill>
                <a:cs typeface="Arial" panose="020B0604020202020204" pitchFamily="34" charset="0"/>
              </a:rPr>
              <a:t>Relation – (11 - 9)</a:t>
            </a:r>
            <a:endParaRPr lang="en-US" altLang="en-US" sz="4400">
              <a:solidFill>
                <a:schemeClr val="tx2"/>
              </a:solidFill>
            </a:endParaRPr>
          </a:p>
        </p:txBody>
      </p:sp>
      <p:pic>
        <p:nvPicPr>
          <p:cNvPr id="9220" name="Picture 4">
            <a:extLst>
              <a:ext uri="{FF2B5EF4-FFF2-40B4-BE49-F238E27FC236}">
                <a16:creationId xmlns:a16="http://schemas.microsoft.com/office/drawing/2014/main" id="{5238DE0B-499E-1B39-834A-D69F66BA73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9050"/>
            <a:ext cx="9144000" cy="6267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Slide Number Placeholder 3">
            <a:extLst>
              <a:ext uri="{FF2B5EF4-FFF2-40B4-BE49-F238E27FC236}">
                <a16:creationId xmlns:a16="http://schemas.microsoft.com/office/drawing/2014/main" id="{77C10DA7-CB61-49D4-926D-58C4E77005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3DFDE4B3-5400-C240-8B60-F1B21D730AB4}" type="slidenum">
              <a:rPr lang="en-US" altLang="en-US"/>
              <a:pPr/>
              <a:t>24</a:t>
            </a:fld>
            <a:endParaRPr lang="en-US" altLang="en-US"/>
          </a:p>
        </p:txBody>
      </p:sp>
      <p:sp>
        <p:nvSpPr>
          <p:cNvPr id="10243" name="Rectangle 6">
            <a:extLst>
              <a:ext uri="{FF2B5EF4-FFF2-40B4-BE49-F238E27FC236}">
                <a16:creationId xmlns:a16="http://schemas.microsoft.com/office/drawing/2014/main" id="{53FE7546-7728-9E4F-DCC4-7680BE4799C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" y="26828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4400">
                <a:solidFill>
                  <a:schemeClr val="tx2"/>
                </a:solidFill>
                <a:cs typeface="Arial" panose="020B0604020202020204" pitchFamily="34" charset="0"/>
              </a:rPr>
              <a:t>Example – (11 – 9a)</a:t>
            </a:r>
            <a:endParaRPr lang="en-US" altLang="en-US" sz="4400">
              <a:solidFill>
                <a:schemeClr val="tx2"/>
              </a:solidFill>
            </a:endParaRPr>
          </a:p>
        </p:txBody>
      </p:sp>
      <p:pic>
        <p:nvPicPr>
          <p:cNvPr id="10244" name="Picture 4">
            <a:extLst>
              <a:ext uri="{FF2B5EF4-FFF2-40B4-BE49-F238E27FC236}">
                <a16:creationId xmlns:a16="http://schemas.microsoft.com/office/drawing/2014/main" id="{4DAF4D6A-94B7-4E63-5B7B-32A803A501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248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Slide Number Placeholder 3">
            <a:extLst>
              <a:ext uri="{FF2B5EF4-FFF2-40B4-BE49-F238E27FC236}">
                <a16:creationId xmlns:a16="http://schemas.microsoft.com/office/drawing/2014/main" id="{8CDF2FF6-37C1-0BF3-0506-AEAD7F03FD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4900D1ED-BDAC-BD40-BBA1-53A36BA2E18D}" type="slidenum">
              <a:rPr lang="en-US" altLang="en-US"/>
              <a:pPr/>
              <a:t>25</a:t>
            </a:fld>
            <a:endParaRPr lang="en-US" altLang="en-US"/>
          </a:p>
        </p:txBody>
      </p:sp>
      <p:sp>
        <p:nvSpPr>
          <p:cNvPr id="11267" name="Rectangle 6">
            <a:extLst>
              <a:ext uri="{FF2B5EF4-FFF2-40B4-BE49-F238E27FC236}">
                <a16:creationId xmlns:a16="http://schemas.microsoft.com/office/drawing/2014/main" id="{0C747563-A4C1-A7CF-DC8E-5063CA3E754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" y="263525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4400">
                <a:solidFill>
                  <a:schemeClr val="tx2"/>
                </a:solidFill>
                <a:cs typeface="Arial" panose="020B0604020202020204" pitchFamily="34" charset="0"/>
              </a:rPr>
              <a:t>Domain of a Relation – (11 - 10)</a:t>
            </a:r>
            <a:endParaRPr lang="en-US" altLang="en-US" sz="4400">
              <a:solidFill>
                <a:schemeClr val="tx2"/>
              </a:solidFill>
            </a:endParaRPr>
          </a:p>
        </p:txBody>
      </p:sp>
      <p:pic>
        <p:nvPicPr>
          <p:cNvPr id="11268" name="Picture 4">
            <a:extLst>
              <a:ext uri="{FF2B5EF4-FFF2-40B4-BE49-F238E27FC236}">
                <a16:creationId xmlns:a16="http://schemas.microsoft.com/office/drawing/2014/main" id="{017B8CF7-73A9-730F-9C1B-7D719115D03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1113"/>
            <a:ext cx="9144000" cy="6259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Slide Number Placeholder 3">
            <a:extLst>
              <a:ext uri="{FF2B5EF4-FFF2-40B4-BE49-F238E27FC236}">
                <a16:creationId xmlns:a16="http://schemas.microsoft.com/office/drawing/2014/main" id="{29EC1489-2B28-674F-664C-6BC3BE1883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608AA2F4-5FF7-0545-B6A0-D434415E503B}" type="slidenum">
              <a:rPr lang="en-US" altLang="en-US"/>
              <a:pPr/>
              <a:t>26</a:t>
            </a:fld>
            <a:endParaRPr lang="en-US" altLang="en-US"/>
          </a:p>
        </p:txBody>
      </p:sp>
      <p:sp>
        <p:nvSpPr>
          <p:cNvPr id="12291" name="Rectangle 6">
            <a:extLst>
              <a:ext uri="{FF2B5EF4-FFF2-40B4-BE49-F238E27FC236}">
                <a16:creationId xmlns:a16="http://schemas.microsoft.com/office/drawing/2014/main" id="{AC124E3A-A549-F195-56BD-41B6F508211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" y="265113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4400">
                <a:solidFill>
                  <a:schemeClr val="tx2"/>
                </a:solidFill>
                <a:cs typeface="Arial" panose="020B0604020202020204" pitchFamily="34" charset="0"/>
              </a:rPr>
              <a:t>Range of Relation – (11 – 10a)</a:t>
            </a:r>
            <a:endParaRPr lang="en-US" altLang="en-US" sz="4400">
              <a:solidFill>
                <a:schemeClr val="tx2"/>
              </a:solidFill>
            </a:endParaRPr>
          </a:p>
        </p:txBody>
      </p:sp>
      <p:pic>
        <p:nvPicPr>
          <p:cNvPr id="12292" name="Picture 4">
            <a:extLst>
              <a:ext uri="{FF2B5EF4-FFF2-40B4-BE49-F238E27FC236}">
                <a16:creationId xmlns:a16="http://schemas.microsoft.com/office/drawing/2014/main" id="{A6B8FEAD-DA1A-707B-358B-1D80CFCF9C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9525"/>
            <a:ext cx="9144000" cy="6257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Slide Number Placeholder 3">
            <a:extLst>
              <a:ext uri="{FF2B5EF4-FFF2-40B4-BE49-F238E27FC236}">
                <a16:creationId xmlns:a16="http://schemas.microsoft.com/office/drawing/2014/main" id="{61D47B5D-DE18-B854-CCE6-2C5E043848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84740980-5FFB-9847-A2D2-2AD87489AD7F}" type="slidenum">
              <a:rPr lang="en-US" altLang="en-US"/>
              <a:pPr/>
              <a:t>27</a:t>
            </a:fld>
            <a:endParaRPr lang="en-US" altLang="en-US"/>
          </a:p>
        </p:txBody>
      </p:sp>
      <p:sp>
        <p:nvSpPr>
          <p:cNvPr id="13315" name="Rectangle 6">
            <a:extLst>
              <a:ext uri="{FF2B5EF4-FFF2-40B4-BE49-F238E27FC236}">
                <a16:creationId xmlns:a16="http://schemas.microsoft.com/office/drawing/2014/main" id="{1678D7DD-AD24-A090-DD60-799639F4C4F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" y="273050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4400">
                <a:solidFill>
                  <a:schemeClr val="tx2"/>
                </a:solidFill>
                <a:cs typeface="Arial" panose="020B0604020202020204" pitchFamily="34" charset="0"/>
              </a:rPr>
              <a:t>Exercise – (11 - 11)</a:t>
            </a:r>
            <a:endParaRPr lang="en-US" altLang="en-US" sz="4400">
              <a:solidFill>
                <a:schemeClr val="tx2"/>
              </a:solidFill>
            </a:endParaRPr>
          </a:p>
        </p:txBody>
      </p:sp>
      <p:pic>
        <p:nvPicPr>
          <p:cNvPr id="13316" name="Picture 4">
            <a:extLst>
              <a:ext uri="{FF2B5EF4-FFF2-40B4-BE49-F238E27FC236}">
                <a16:creationId xmlns:a16="http://schemas.microsoft.com/office/drawing/2014/main" id="{03629C30-74E1-EDEE-B61E-EBED9DD31D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248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lide Number Placeholder 3">
            <a:extLst>
              <a:ext uri="{FF2B5EF4-FFF2-40B4-BE49-F238E27FC236}">
                <a16:creationId xmlns:a16="http://schemas.microsoft.com/office/drawing/2014/main" id="{903E53CA-4980-C857-DA2B-A8A1DE5571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2F7A9084-042B-EE46-89BF-6DC59F01A6E0}" type="slidenum">
              <a:rPr lang="en-US" altLang="en-US"/>
              <a:pPr/>
              <a:t>28</a:t>
            </a:fld>
            <a:endParaRPr lang="en-US" altLang="en-US"/>
          </a:p>
        </p:txBody>
      </p:sp>
      <p:sp>
        <p:nvSpPr>
          <p:cNvPr id="14339" name="Rectangle 6">
            <a:extLst>
              <a:ext uri="{FF2B5EF4-FFF2-40B4-BE49-F238E27FC236}">
                <a16:creationId xmlns:a16="http://schemas.microsoft.com/office/drawing/2014/main" id="{1BD7D596-3254-D343-2090-12B5EED06F3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" y="265113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4400">
                <a:solidFill>
                  <a:schemeClr val="tx2"/>
                </a:solidFill>
                <a:cs typeface="Arial" panose="020B0604020202020204" pitchFamily="34" charset="0"/>
              </a:rPr>
              <a:t>Solution – (11 – 12)</a:t>
            </a:r>
            <a:endParaRPr lang="en-US" altLang="en-US" sz="4400">
              <a:solidFill>
                <a:schemeClr val="tx2"/>
              </a:solidFill>
            </a:endParaRPr>
          </a:p>
        </p:txBody>
      </p:sp>
      <p:pic>
        <p:nvPicPr>
          <p:cNvPr id="14340" name="Picture 4">
            <a:extLst>
              <a:ext uri="{FF2B5EF4-FFF2-40B4-BE49-F238E27FC236}">
                <a16:creationId xmlns:a16="http://schemas.microsoft.com/office/drawing/2014/main" id="{087275C6-D5D7-7F46-8BB8-07087D5FDB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9525"/>
            <a:ext cx="9144000" cy="6257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lide Number Placeholder 3">
            <a:extLst>
              <a:ext uri="{FF2B5EF4-FFF2-40B4-BE49-F238E27FC236}">
                <a16:creationId xmlns:a16="http://schemas.microsoft.com/office/drawing/2014/main" id="{800F9DA7-CEA3-CF74-4BE1-9B99D04414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5D3D4308-C629-0A4A-908A-67823319E99E}" type="slidenum">
              <a:rPr lang="en-US" altLang="en-US"/>
              <a:pPr/>
              <a:t>29</a:t>
            </a:fld>
            <a:endParaRPr lang="en-US" altLang="en-US"/>
          </a:p>
        </p:txBody>
      </p:sp>
      <p:sp>
        <p:nvSpPr>
          <p:cNvPr id="15363" name="Rectangle 6">
            <a:extLst>
              <a:ext uri="{FF2B5EF4-FFF2-40B4-BE49-F238E27FC236}">
                <a16:creationId xmlns:a16="http://schemas.microsoft.com/office/drawing/2014/main" id="{1B7A0871-B823-5BCF-A937-86959A7D4E6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" y="25558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4400">
                <a:solidFill>
                  <a:schemeClr val="tx2"/>
                </a:solidFill>
                <a:cs typeface="Arial" panose="020B0604020202020204" pitchFamily="34" charset="0"/>
              </a:rPr>
              <a:t>Solution Continued – (11 – 12a)</a:t>
            </a:r>
            <a:endParaRPr lang="en-US" altLang="en-US" sz="4400">
              <a:solidFill>
                <a:schemeClr val="tx2"/>
              </a:solidFill>
            </a:endParaRPr>
          </a:p>
        </p:txBody>
      </p:sp>
      <p:pic>
        <p:nvPicPr>
          <p:cNvPr id="15364" name="Picture 4">
            <a:extLst>
              <a:ext uri="{FF2B5EF4-FFF2-40B4-BE49-F238E27FC236}">
                <a16:creationId xmlns:a16="http://schemas.microsoft.com/office/drawing/2014/main" id="{CB7C7EED-47DF-073E-92B8-AF3F10ABFC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9050"/>
            <a:ext cx="9144000" cy="6267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6" name="Rectangle 6">
            <a:extLst>
              <a:ext uri="{FF2B5EF4-FFF2-40B4-BE49-F238E27FC236}">
                <a16:creationId xmlns:a16="http://schemas.microsoft.com/office/drawing/2014/main" id="{95606B5C-8EA6-C8E2-AD50-2796F9D1F28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" y="265113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>
                <a:cs typeface="Arial" panose="020B0604020202020204" pitchFamily="34" charset="0"/>
              </a:rPr>
              <a:t>Partition of a Set – (10 – 34a)</a:t>
            </a:r>
            <a:endParaRPr lang="en-US" altLang="en-US"/>
          </a:p>
        </p:txBody>
      </p:sp>
      <p:pic>
        <p:nvPicPr>
          <p:cNvPr id="56324" name="Object 4">
            <a:extLst>
              <a:ext uri="{FF2B5EF4-FFF2-40B4-BE49-F238E27FC236}">
                <a16:creationId xmlns:a16="http://schemas.microsoft.com/office/drawing/2014/main" id="{D12830C9-99EC-DBE0-8620-A9D933EE37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9525"/>
            <a:ext cx="9144000" cy="6257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Slide Number Placeholder 3">
            <a:extLst>
              <a:ext uri="{FF2B5EF4-FFF2-40B4-BE49-F238E27FC236}">
                <a16:creationId xmlns:a16="http://schemas.microsoft.com/office/drawing/2014/main" id="{AD30E331-0E80-C019-B1D7-9812CA8FF0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ADDF33C9-5F9A-6C4E-80FB-F4CFFB78688E}" type="slidenum">
              <a:rPr lang="en-US" altLang="en-US"/>
              <a:pPr/>
              <a:t>30</a:t>
            </a:fld>
            <a:endParaRPr lang="en-US" altLang="en-US"/>
          </a:p>
        </p:txBody>
      </p:sp>
      <p:sp>
        <p:nvSpPr>
          <p:cNvPr id="16387" name="Rectangle 6">
            <a:extLst>
              <a:ext uri="{FF2B5EF4-FFF2-40B4-BE49-F238E27FC236}">
                <a16:creationId xmlns:a16="http://schemas.microsoft.com/office/drawing/2014/main" id="{781CC77D-5764-B7AD-F363-FB0DE41D538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" y="25558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4400">
                <a:solidFill>
                  <a:schemeClr val="tx2"/>
                </a:solidFill>
                <a:cs typeface="Arial" panose="020B0604020202020204" pitchFamily="34" charset="0"/>
              </a:rPr>
              <a:t>Exercise – (11 - 14)</a:t>
            </a:r>
            <a:endParaRPr lang="en-US" altLang="en-US" sz="4400">
              <a:solidFill>
                <a:schemeClr val="tx2"/>
              </a:solidFill>
            </a:endParaRPr>
          </a:p>
        </p:txBody>
      </p:sp>
      <p:pic>
        <p:nvPicPr>
          <p:cNvPr id="16388" name="Picture 4">
            <a:extLst>
              <a:ext uri="{FF2B5EF4-FFF2-40B4-BE49-F238E27FC236}">
                <a16:creationId xmlns:a16="http://schemas.microsoft.com/office/drawing/2014/main" id="{41292921-1DDA-DE44-2752-78D9FCAB6F1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248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Slide Number Placeholder 3">
            <a:extLst>
              <a:ext uri="{FF2B5EF4-FFF2-40B4-BE49-F238E27FC236}">
                <a16:creationId xmlns:a16="http://schemas.microsoft.com/office/drawing/2014/main" id="{61233949-8A84-EE27-EBF7-D1F10B36CC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BE49113B-2D0E-9C45-8410-D72D24B63F27}" type="slidenum">
              <a:rPr lang="en-US" altLang="en-US"/>
              <a:pPr/>
              <a:t>31</a:t>
            </a:fld>
            <a:endParaRPr lang="en-US" altLang="en-US"/>
          </a:p>
        </p:txBody>
      </p:sp>
      <p:sp>
        <p:nvSpPr>
          <p:cNvPr id="18435" name="Rectangle 6">
            <a:extLst>
              <a:ext uri="{FF2B5EF4-FFF2-40B4-BE49-F238E27FC236}">
                <a16:creationId xmlns:a16="http://schemas.microsoft.com/office/drawing/2014/main" id="{FA1A3E6D-8002-BB2F-34DA-4E4C4DF92AB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" y="26828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4000">
                <a:solidFill>
                  <a:schemeClr val="tx2"/>
                </a:solidFill>
                <a:cs typeface="Arial" panose="020B0604020202020204" pitchFamily="34" charset="0"/>
              </a:rPr>
              <a:t>Arrow Diagram of a Relation – (11 - 22)</a:t>
            </a:r>
            <a:endParaRPr lang="en-US" altLang="en-US" sz="4400">
              <a:solidFill>
                <a:schemeClr val="tx2"/>
              </a:solidFill>
            </a:endParaRPr>
          </a:p>
        </p:txBody>
      </p:sp>
      <p:pic>
        <p:nvPicPr>
          <p:cNvPr id="18436" name="Picture 4">
            <a:extLst>
              <a:ext uri="{FF2B5EF4-FFF2-40B4-BE49-F238E27FC236}">
                <a16:creationId xmlns:a16="http://schemas.microsoft.com/office/drawing/2014/main" id="{F72502C9-2A9C-5411-EB5E-E3774F9B701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6350"/>
            <a:ext cx="9144000" cy="6254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D55F666D-40B3-2D38-8C58-E753A4C985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u="sng" dirty="0"/>
              <a:t>COORDINATE DIAGRAM (GRAPH) OF A RELATION</a:t>
            </a:r>
            <a:endParaRPr lang="en-US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CD16C5B9-B686-491E-0206-DF8CA9E75D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69AFCBA-C8BA-1D41-80A7-532AE2B6476F}" type="slidenum">
              <a:rPr lang="en-US" altLang="en-US" smtClean="0"/>
              <a:pPr>
                <a:defRPr/>
              </a:pPr>
              <a:t>32</a:t>
            </a:fld>
            <a:endParaRPr lang="en-US" alt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209735AD-CE70-05BE-DCBB-C1A82492912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3861" y="2209800"/>
            <a:ext cx="4324350" cy="3536357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B80D4BFC-0120-BB38-563F-E32098A743B1}"/>
              </a:ext>
            </a:extLst>
          </p:cNvPr>
          <p:cNvSpPr txBox="1"/>
          <p:nvPr/>
        </p:nvSpPr>
        <p:spPr>
          <a:xfrm>
            <a:off x="2438400" y="1655826"/>
            <a:ext cx="45720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1"/>
            <a:r>
              <a:rPr lang="en-US" sz="24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R = {(1, y), (2, x), (2, y), (3, x)}</a:t>
            </a:r>
            <a:endParaRPr lang="en-AU" sz="2400" b="1" dirty="0">
              <a:effectLst/>
              <a:latin typeface="Times New Roman" panose="02020603050405020304" pitchFamily="18" charset="0"/>
              <a:ea typeface="MS Mincho" panose="02020609040205080304" pitchFamily="49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133862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Number Placeholder 3">
            <a:extLst>
              <a:ext uri="{FF2B5EF4-FFF2-40B4-BE49-F238E27FC236}">
                <a16:creationId xmlns:a16="http://schemas.microsoft.com/office/drawing/2014/main" id="{E91AD2A3-ACF1-762F-BC11-FBC6CC584F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2F0EA434-6EFF-BC46-ACDF-51E6288F5029}" type="slidenum">
              <a:rPr lang="en-US" altLang="en-US"/>
              <a:pPr/>
              <a:t>33</a:t>
            </a:fld>
            <a:endParaRPr lang="en-US" altLang="en-US"/>
          </a:p>
        </p:txBody>
      </p:sp>
      <p:sp>
        <p:nvSpPr>
          <p:cNvPr id="19459" name="Rectangle 6">
            <a:extLst>
              <a:ext uri="{FF2B5EF4-FFF2-40B4-BE49-F238E27FC236}">
                <a16:creationId xmlns:a16="http://schemas.microsoft.com/office/drawing/2014/main" id="{445E502F-9CEF-E604-FB90-157875D535F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" y="265113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4000">
                <a:solidFill>
                  <a:schemeClr val="tx2"/>
                </a:solidFill>
                <a:cs typeface="Arial" panose="020B0604020202020204" pitchFamily="34" charset="0"/>
              </a:rPr>
              <a:t>Directed Graph of a Relation – (11 - 23)</a:t>
            </a:r>
            <a:endParaRPr lang="en-US" altLang="en-US" sz="4400">
              <a:solidFill>
                <a:schemeClr val="tx2"/>
              </a:solidFill>
            </a:endParaRPr>
          </a:p>
        </p:txBody>
      </p:sp>
      <p:pic>
        <p:nvPicPr>
          <p:cNvPr id="19460" name="Picture 4">
            <a:extLst>
              <a:ext uri="{FF2B5EF4-FFF2-40B4-BE49-F238E27FC236}">
                <a16:creationId xmlns:a16="http://schemas.microsoft.com/office/drawing/2014/main" id="{F929764C-3771-F0C9-5DCF-5D08DACBF72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9525"/>
            <a:ext cx="9144000" cy="6257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Slide Number Placeholder 3">
            <a:extLst>
              <a:ext uri="{FF2B5EF4-FFF2-40B4-BE49-F238E27FC236}">
                <a16:creationId xmlns:a16="http://schemas.microsoft.com/office/drawing/2014/main" id="{922AC6CD-3716-959B-6C48-22DD597324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FB34893B-527E-C44E-9A8D-7F5C2C93408F}" type="slidenum">
              <a:rPr lang="en-US" altLang="en-US"/>
              <a:pPr/>
              <a:t>34</a:t>
            </a:fld>
            <a:endParaRPr lang="en-US" altLang="en-US"/>
          </a:p>
        </p:txBody>
      </p:sp>
      <p:sp>
        <p:nvSpPr>
          <p:cNvPr id="20483" name="Rectangle 6">
            <a:extLst>
              <a:ext uri="{FF2B5EF4-FFF2-40B4-BE49-F238E27FC236}">
                <a16:creationId xmlns:a16="http://schemas.microsoft.com/office/drawing/2014/main" id="{225B2C92-F6CD-E3B2-BCF3-5E3D614058A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" y="263525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4000">
                <a:solidFill>
                  <a:schemeClr val="tx2"/>
                </a:solidFill>
                <a:cs typeface="Arial" panose="020B0604020202020204" pitchFamily="34" charset="0"/>
              </a:rPr>
              <a:t>Matrix Representation of a Relation – (11 - 25)</a:t>
            </a:r>
            <a:endParaRPr lang="en-US" altLang="en-US" sz="4400">
              <a:solidFill>
                <a:schemeClr val="tx2"/>
              </a:solidFill>
            </a:endParaRPr>
          </a:p>
        </p:txBody>
      </p:sp>
      <p:pic>
        <p:nvPicPr>
          <p:cNvPr id="20484" name="Picture 4">
            <a:extLst>
              <a:ext uri="{FF2B5EF4-FFF2-40B4-BE49-F238E27FC236}">
                <a16:creationId xmlns:a16="http://schemas.microsoft.com/office/drawing/2014/main" id="{5ED455B0-A422-3A93-FB8B-3976CCDAAB9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1113"/>
            <a:ext cx="9144000" cy="6259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Slide Number Placeholder 3">
            <a:extLst>
              <a:ext uri="{FF2B5EF4-FFF2-40B4-BE49-F238E27FC236}">
                <a16:creationId xmlns:a16="http://schemas.microsoft.com/office/drawing/2014/main" id="{B183E957-F2D9-2708-2A22-06F171BAEC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F913F2CA-91D5-7841-85B2-9BC15C708973}" type="slidenum">
              <a:rPr lang="en-US" altLang="en-US"/>
              <a:pPr/>
              <a:t>35</a:t>
            </a:fld>
            <a:endParaRPr lang="en-US" altLang="en-US"/>
          </a:p>
        </p:txBody>
      </p:sp>
      <p:sp>
        <p:nvSpPr>
          <p:cNvPr id="21507" name="Rectangle 6">
            <a:extLst>
              <a:ext uri="{FF2B5EF4-FFF2-40B4-BE49-F238E27FC236}">
                <a16:creationId xmlns:a16="http://schemas.microsoft.com/office/drawing/2014/main" id="{555D63A3-1543-BE1B-C545-5CBD0270D37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" y="26828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4400">
                <a:solidFill>
                  <a:schemeClr val="tx2"/>
                </a:solidFill>
                <a:cs typeface="Arial" panose="020B0604020202020204" pitchFamily="34" charset="0"/>
              </a:rPr>
              <a:t>Example – (11 - 26)</a:t>
            </a:r>
            <a:endParaRPr lang="en-US" altLang="en-US" sz="4400">
              <a:solidFill>
                <a:schemeClr val="tx2"/>
              </a:solidFill>
            </a:endParaRPr>
          </a:p>
        </p:txBody>
      </p:sp>
      <p:pic>
        <p:nvPicPr>
          <p:cNvPr id="21508" name="Picture 4">
            <a:extLst>
              <a:ext uri="{FF2B5EF4-FFF2-40B4-BE49-F238E27FC236}">
                <a16:creationId xmlns:a16="http://schemas.microsoft.com/office/drawing/2014/main" id="{839E038E-76D9-5A3B-9628-8169909FDF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6350"/>
            <a:ext cx="9144000" cy="6254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Slide Number Placeholder 3">
            <a:extLst>
              <a:ext uri="{FF2B5EF4-FFF2-40B4-BE49-F238E27FC236}">
                <a16:creationId xmlns:a16="http://schemas.microsoft.com/office/drawing/2014/main" id="{B6D58378-9E65-2BB7-55FA-24D3B3A3D7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A9354196-E613-5949-89C2-EEFC919B30FC}" type="slidenum">
              <a:rPr lang="en-US" altLang="en-US"/>
              <a:pPr/>
              <a:t>36</a:t>
            </a:fld>
            <a:endParaRPr lang="en-US" altLang="en-US"/>
          </a:p>
        </p:txBody>
      </p:sp>
      <p:sp>
        <p:nvSpPr>
          <p:cNvPr id="22531" name="Rectangle 6">
            <a:extLst>
              <a:ext uri="{FF2B5EF4-FFF2-40B4-BE49-F238E27FC236}">
                <a16:creationId xmlns:a16="http://schemas.microsoft.com/office/drawing/2014/main" id="{09132E5F-A21F-CD65-5DD5-A5EE32E35ED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" y="265113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4400">
                <a:solidFill>
                  <a:schemeClr val="tx2"/>
                </a:solidFill>
                <a:cs typeface="Arial" panose="020B0604020202020204" pitchFamily="34" charset="0"/>
              </a:rPr>
              <a:t>Example – (11 - 27)</a:t>
            </a:r>
            <a:endParaRPr lang="en-US" altLang="en-US" sz="4400">
              <a:solidFill>
                <a:schemeClr val="tx2"/>
              </a:solidFill>
            </a:endParaRPr>
          </a:p>
        </p:txBody>
      </p:sp>
      <p:pic>
        <p:nvPicPr>
          <p:cNvPr id="22532" name="Picture 4">
            <a:extLst>
              <a:ext uri="{FF2B5EF4-FFF2-40B4-BE49-F238E27FC236}">
                <a16:creationId xmlns:a16="http://schemas.microsoft.com/office/drawing/2014/main" id="{A514AF66-9A9F-261C-22B9-F1199AC40F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9525"/>
            <a:ext cx="9144000" cy="6257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lide Number Placeholder 3">
            <a:extLst>
              <a:ext uri="{FF2B5EF4-FFF2-40B4-BE49-F238E27FC236}">
                <a16:creationId xmlns:a16="http://schemas.microsoft.com/office/drawing/2014/main" id="{4B0E5612-5A47-9280-AD27-6A8DEFB8AD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780320AC-5C22-2441-900A-D27C72641826}" type="slidenum">
              <a:rPr lang="en-US" altLang="en-US"/>
              <a:pPr/>
              <a:t>37</a:t>
            </a:fld>
            <a:endParaRPr lang="en-US" altLang="en-US"/>
          </a:p>
        </p:txBody>
      </p:sp>
      <p:sp>
        <p:nvSpPr>
          <p:cNvPr id="23555" name="Rectangle 6">
            <a:extLst>
              <a:ext uri="{FF2B5EF4-FFF2-40B4-BE49-F238E27FC236}">
                <a16:creationId xmlns:a16="http://schemas.microsoft.com/office/drawing/2014/main" id="{8FCC3104-CD2D-101B-F2A9-1CD98C594D3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" y="25558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4400">
                <a:solidFill>
                  <a:schemeClr val="tx2"/>
                </a:solidFill>
                <a:cs typeface="Arial" panose="020B0604020202020204" pitchFamily="34" charset="0"/>
              </a:rPr>
              <a:t>Solution Continued – (11 - 28)</a:t>
            </a:r>
            <a:endParaRPr lang="en-US" altLang="en-US" sz="4400">
              <a:solidFill>
                <a:schemeClr val="tx2"/>
              </a:solidFill>
            </a:endParaRPr>
          </a:p>
        </p:txBody>
      </p:sp>
      <p:pic>
        <p:nvPicPr>
          <p:cNvPr id="23556" name="Picture 4">
            <a:extLst>
              <a:ext uri="{FF2B5EF4-FFF2-40B4-BE49-F238E27FC236}">
                <a16:creationId xmlns:a16="http://schemas.microsoft.com/office/drawing/2014/main" id="{98A3F0E0-6B5E-78BA-7071-AFC8D6EA0C3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9050"/>
            <a:ext cx="9144000" cy="6267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F5D85F71-33AD-F522-3CA7-7046FC62BB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u="sng" dirty="0"/>
              <a:t>Make Graphs</a:t>
            </a:r>
            <a:endParaRPr lang="en-US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3">
                <a:extLst>
                  <a:ext uri="{FF2B5EF4-FFF2-40B4-BE49-F238E27FC236}">
                    <a16:creationId xmlns:a16="http://schemas.microsoft.com/office/drawing/2014/main" id="{5E3488AE-4A3D-683A-708A-0FE56A794DB8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3"/>
                                  <m:mcJc m:val="center"/>
                                </m:mcPr>
                              </m:mc>
                            </m:mcs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AU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  <m:e>
                              <m:r>
                                <a:rPr lang="en-AU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  <m:e>
                              <m:r>
                                <a:rPr lang="en-AU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</m:mr>
                          <m:mr>
                            <m:e>
                              <m:r>
                                <a:rPr lang="en-AU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  <m:e>
                              <m:r>
                                <a:rPr lang="en-AU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  <m:e>
                              <m:r>
                                <a:rPr lang="en-AU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</m:mr>
                          <m:mr>
                            <m:e>
                              <m:r>
                                <a:rPr lang="en-AU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  <m:e>
                              <m:r>
                                <a:rPr lang="en-AU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  <m:e>
                              <m:r>
                                <a:rPr lang="en-AU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</m:mr>
                        </m:m>
                      </m:e>
                    </m:d>
                  </m:oMath>
                </a14:m>
                <a:endParaRPr lang="en-AU" dirty="0"/>
              </a:p>
              <a:p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3"/>
                                  <m:mcJc m:val="center"/>
                                </m:mcPr>
                              </m:mc>
                            </m:mcs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AU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  <m:e>
                              <m:r>
                                <a:rPr lang="en-AU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  <m:e>
                              <m:r>
                                <a:rPr lang="en-AU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</m:mr>
                          <m:mr>
                            <m:e>
                              <m:r>
                                <a:rPr lang="en-AU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  <m:e>
                              <m:r>
                                <a:rPr lang="en-AU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  <m:e>
                              <m:r>
                                <a:rPr lang="en-AU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</m:mr>
                          <m:mr>
                            <m:e>
                              <m:r>
                                <a:rPr lang="en-AU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  <m:e>
                              <m:r>
                                <a:rPr lang="en-AU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  <m:e>
                              <m:r>
                                <a:rPr lang="en-AU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</m:mr>
                        </m:m>
                      </m:e>
                    </m:d>
                  </m:oMath>
                </a14:m>
                <a:endParaRPr lang="en-AU" dirty="0"/>
              </a:p>
              <a:p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3"/>
                                  <m:mcJc m:val="center"/>
                                </m:mcPr>
                              </m:mc>
                            </m:mcs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AU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  <m:e>
                              <m:r>
                                <a:rPr lang="en-AU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  <m:e>
                              <m:r>
                                <a:rPr lang="en-AU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</m:mr>
                          <m:mr>
                            <m:e>
                              <m:r>
                                <a:rPr lang="en-AU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  <m:e>
                              <m:r>
                                <a:rPr lang="en-AU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  <m:e>
                              <m:r>
                                <a:rPr lang="en-AU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</m:mr>
                          <m:mr>
                            <m:e>
                              <m:r>
                                <a:rPr lang="en-AU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  <m:e>
                              <m:r>
                                <a:rPr lang="en-AU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  <m:e>
                              <m:r>
                                <a:rPr lang="en-AU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</m:mr>
                        </m:m>
                      </m:e>
                    </m:d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4" name="Content Placeholder 3">
                <a:extLst>
                  <a:ext uri="{FF2B5EF4-FFF2-40B4-BE49-F238E27FC236}">
                    <a16:creationId xmlns:a16="http://schemas.microsoft.com/office/drawing/2014/main" id="{5E3488AE-4A3D-683A-708A-0FE56A794DB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543" b="-112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F14EB37F-13E7-96EA-326E-163D6D7E51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69AFCBA-C8BA-1D41-80A7-532AE2B6476F}" type="slidenum">
              <a:rPr lang="en-US" altLang="en-US" smtClean="0"/>
              <a:pPr>
                <a:defRPr/>
              </a:pPr>
              <a:t>38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92632680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9EC700-236A-FE6A-4CCF-22699B9AF7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-54283"/>
            <a:ext cx="8229600" cy="1143000"/>
          </a:xfrm>
        </p:spPr>
        <p:txBody>
          <a:bodyPr/>
          <a:lstStyle/>
          <a:p>
            <a:r>
              <a:rPr lang="en-AU" dirty="0"/>
              <a:t>Common Uses of Relations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BFA082F-4200-0622-07DB-DDA047B8AA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1F39926-CAF2-074B-9278-504593FCA6F1}" type="slidenum">
              <a:rPr lang="en-US" altLang="en-US" smtClean="0"/>
              <a:pPr>
                <a:defRPr/>
              </a:pPr>
              <a:t>39</a:t>
            </a:fld>
            <a:endParaRPr lang="en-US" altLang="en-US"/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7628EC25-C8B2-1DE8-04A8-BE336B50586B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xfrm>
            <a:off x="460787" y="1005527"/>
            <a:ext cx="8229599" cy="55476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  <a:tabLst/>
            </a:pPr>
            <a:r>
              <a:rPr kumimoji="0" lang="en-US" altLang="en-US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Databases</a:t>
            </a:r>
            <a:r>
              <a:rPr lang="en-US" altLang="en-US" sz="2000" dirty="0">
                <a:latin typeface="Arial" panose="020B0604020202020204" pitchFamily="34" charset="0"/>
              </a:rPr>
              <a:t>: 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The concept of a </a:t>
            </a:r>
            <a:r>
              <a:rPr kumimoji="0" lang="en-US" altLang="en-US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relation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is the foundation of </a:t>
            </a:r>
            <a:r>
              <a:rPr kumimoji="0" lang="en-US" altLang="en-US" sz="20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Relational Databases (like MySQL, SQL Server, etc.).</a:t>
            </a:r>
          </a:p>
          <a:p>
            <a:pPr marL="400050" lvl="1" indent="0">
              <a:spcBef>
                <a:spcPct val="0"/>
              </a:spcBef>
              <a:buFontTx/>
              <a:buChar char="•"/>
            </a:pP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Each table in a database is a </a:t>
            </a:r>
            <a:r>
              <a:rPr kumimoji="0" lang="en-US" altLang="en-US" sz="16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relation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, and rows represent </a:t>
            </a:r>
            <a:r>
              <a:rPr kumimoji="0" lang="en-US" altLang="en-US" sz="16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tuples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(records).</a:t>
            </a:r>
          </a:p>
          <a:p>
            <a:pPr marL="400050" lvl="1" indent="0">
              <a:spcBef>
                <a:spcPct val="0"/>
              </a:spcBef>
              <a:buFontTx/>
              <a:buChar char="•"/>
            </a:pP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Example: A table </a:t>
            </a:r>
            <a:r>
              <a:rPr kumimoji="0" lang="en-US" altLang="en-US" sz="7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 Unicode MS" panose="020B0604020202020204" pitchFamily="34" charset="-128"/>
              </a:rPr>
              <a:t>Students(</a:t>
            </a:r>
            <a:r>
              <a:rPr kumimoji="0" lang="en-US" altLang="en-US" sz="7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 Unicode MS" panose="020B0604020202020204" pitchFamily="34" charset="-128"/>
              </a:rPr>
              <a:t>StudentID</a:t>
            </a:r>
            <a:r>
              <a:rPr kumimoji="0" lang="en-US" altLang="en-US" sz="7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 Unicode MS" panose="020B0604020202020204" pitchFamily="34" charset="-128"/>
              </a:rPr>
              <a:t>, Name, </a:t>
            </a:r>
            <a:r>
              <a:rPr kumimoji="0" lang="en-US" altLang="en-US" sz="7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 Unicode MS" panose="020B0604020202020204" pitchFamily="34" charset="-128"/>
              </a:rPr>
              <a:t>CourseID</a:t>
            </a:r>
            <a:r>
              <a:rPr kumimoji="0" lang="en-US" altLang="en-US" sz="7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 Unicode MS" panose="020B0604020202020204" pitchFamily="34" charset="-128"/>
              </a:rPr>
              <a:t>)</a:t>
            </a:r>
            <a:r>
              <a:rPr kumimoji="0" lang="en-US" altLang="en-US" sz="5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 shows a relation between </a:t>
            </a:r>
            <a:r>
              <a:rPr kumimoji="0" lang="en-US" altLang="en-US" sz="16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students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and </a:t>
            </a:r>
            <a:r>
              <a:rPr kumimoji="0" lang="en-US" altLang="en-US" sz="16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courses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.</a:t>
            </a:r>
          </a:p>
          <a:p>
            <a:pPr marL="400050" lvl="1" indent="0">
              <a:spcBef>
                <a:spcPct val="0"/>
              </a:spcBef>
              <a:buNone/>
            </a:pPr>
            <a:endParaRPr kumimoji="0" lang="en-US" altLang="en-US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  <a:tabLst/>
            </a:pPr>
            <a:r>
              <a:rPr kumimoji="0" lang="en-US" altLang="en-US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Graph Theory / Networks</a:t>
            </a:r>
            <a:r>
              <a:rPr lang="en-US" altLang="en-US" sz="2000" dirty="0">
                <a:latin typeface="Arial" panose="020B0604020202020204" pitchFamily="34" charset="0"/>
              </a:rPr>
              <a:t>: 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Relations are used to represent </a:t>
            </a:r>
            <a:r>
              <a:rPr kumimoji="0" lang="en-US" altLang="en-US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connections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(edges) between </a:t>
            </a:r>
            <a:r>
              <a:rPr kumimoji="0" lang="en-US" altLang="en-US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nodes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(like friends in a social network or links on the web).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  <a:tabLst/>
            </a:pPr>
            <a:endParaRPr lang="en-US" altLang="en-US" sz="1600" dirty="0"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  <a:tabLst/>
            </a:pPr>
            <a:r>
              <a:rPr kumimoji="0" lang="en-US" altLang="en-US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Artificial Intelligence and Knowledge Representation</a:t>
            </a:r>
            <a:r>
              <a:rPr lang="en-US" altLang="en-US" sz="2000" dirty="0">
                <a:latin typeface="Arial" panose="020B0604020202020204" pitchFamily="34" charset="0"/>
              </a:rPr>
              <a:t>: 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Relations express how </a:t>
            </a:r>
            <a:r>
              <a:rPr kumimoji="0" lang="en-US" altLang="en-US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objects or concepts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are linked — for example, </a:t>
            </a:r>
            <a:r>
              <a:rPr kumimoji="0" lang="en-US" altLang="en-US" sz="105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 Unicode MS" panose="020B0604020202020204" pitchFamily="34" charset="-128"/>
              </a:rPr>
              <a:t>isParentOf</a:t>
            </a:r>
            <a:r>
              <a:rPr kumimoji="0" lang="en-US" altLang="en-US" sz="9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, </a:t>
            </a:r>
            <a:r>
              <a:rPr kumimoji="0" lang="en-US" altLang="en-US" sz="105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 Unicode MS" panose="020B0604020202020204" pitchFamily="34" charset="-128"/>
              </a:rPr>
              <a:t>isPartOf</a:t>
            </a:r>
            <a:r>
              <a:rPr kumimoji="0" lang="en-US" altLang="en-US" sz="9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, or </a:t>
            </a:r>
            <a:r>
              <a:rPr kumimoji="0" lang="en-US" altLang="en-US" sz="105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 Unicode MS" panose="020B0604020202020204" pitchFamily="34" charset="-128"/>
              </a:rPr>
              <a:t>isConnectedTo</a:t>
            </a:r>
            <a:r>
              <a:rPr kumimoji="0" lang="en-US" altLang="en-US" sz="9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.</a:t>
            </a:r>
            <a:endParaRPr kumimoji="0" lang="en-US" altLang="en-US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  <a:tabLst/>
            </a:pPr>
            <a:endParaRPr lang="en-US" altLang="en-US" sz="1600" dirty="0"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  <a:tabLst/>
            </a:pPr>
            <a:r>
              <a:rPr kumimoji="0" lang="en-US" altLang="en-US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Programming and Logic</a:t>
            </a:r>
            <a:r>
              <a:rPr lang="en-US" altLang="en-US" sz="2000" dirty="0">
                <a:latin typeface="Arial" panose="020B0604020202020204" pitchFamily="34" charset="0"/>
              </a:rPr>
              <a:t>: 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In logic programming (like Prolog), relations are used to describe </a:t>
            </a:r>
            <a:r>
              <a:rPr kumimoji="0" lang="en-US" altLang="en-US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facts and rules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about data.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  <a:tabLst/>
            </a:pPr>
            <a:endParaRPr lang="en-US" altLang="en-US" sz="1600" dirty="0"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  <a:tabLst/>
            </a:pPr>
            <a:r>
              <a:rPr kumimoji="0" lang="en-US" altLang="en-US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Mathematical Modeling and Automata Theory</a:t>
            </a:r>
            <a:r>
              <a:rPr lang="en-US" altLang="en-US" sz="2000" dirty="0">
                <a:latin typeface="Arial" panose="020B0604020202020204" pitchFamily="34" charset="0"/>
              </a:rPr>
              <a:t>: 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Relations define </a:t>
            </a:r>
            <a:r>
              <a:rPr kumimoji="0" lang="en-US" altLang="en-US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state transitions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(e.g., in finite automata, one state is related to another by an input symbol).</a:t>
            </a:r>
          </a:p>
        </p:txBody>
      </p:sp>
    </p:spTree>
    <p:extLst>
      <p:ext uri="{BB962C8B-B14F-4D97-AF65-F5344CB8AC3E}">
        <p14:creationId xmlns:p14="http://schemas.microsoft.com/office/powerpoint/2010/main" val="260601057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50" name="Rectangle 6">
            <a:extLst>
              <a:ext uri="{FF2B5EF4-FFF2-40B4-BE49-F238E27FC236}">
                <a16:creationId xmlns:a16="http://schemas.microsoft.com/office/drawing/2014/main" id="{4472CA4D-F97F-9DCF-12BC-F8259EEC2F0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" y="25558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>
                <a:cs typeface="Arial" panose="020B0604020202020204" pitchFamily="34" charset="0"/>
              </a:rPr>
              <a:t>Venn Diagram – (10 - 35)</a:t>
            </a:r>
            <a:endParaRPr lang="en-US" altLang="en-US"/>
          </a:p>
        </p:txBody>
      </p:sp>
      <p:pic>
        <p:nvPicPr>
          <p:cNvPr id="57348" name="Object 4">
            <a:extLst>
              <a:ext uri="{FF2B5EF4-FFF2-40B4-BE49-F238E27FC236}">
                <a16:creationId xmlns:a16="http://schemas.microsoft.com/office/drawing/2014/main" id="{EF10772F-4340-8ED2-DF04-9D07660489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9050"/>
            <a:ext cx="9144000" cy="6267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A3C4EF-507A-895E-A986-88D4D673C6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Types of Relations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806665F-1B79-306B-834B-6FCC217B5DA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AU" dirty="0"/>
              <a:t>In </a:t>
            </a:r>
            <a:r>
              <a:rPr lang="en-AU" b="1" dirty="0"/>
              <a:t>discrete mathematics</a:t>
            </a:r>
            <a:r>
              <a:rPr lang="en-AU" dirty="0"/>
              <a:t> (and set theory), a </a:t>
            </a:r>
            <a:r>
              <a:rPr lang="en-AU" b="1" dirty="0"/>
              <a:t>relation</a:t>
            </a:r>
            <a:r>
              <a:rPr lang="en-AU" dirty="0"/>
              <a:t> is a subset of the Cartesian product of two sets.</a:t>
            </a:r>
          </a:p>
          <a:p>
            <a:r>
              <a:rPr lang="en-AU" dirty="0"/>
              <a:t>There are several </a:t>
            </a:r>
            <a:r>
              <a:rPr lang="en-AU" b="1" dirty="0"/>
              <a:t>types of relations</a:t>
            </a:r>
            <a:r>
              <a:rPr lang="en-AU" dirty="0"/>
              <a:t>, based on their properties.</a:t>
            </a:r>
          </a:p>
          <a:p>
            <a:pPr lvl="1"/>
            <a:r>
              <a:rPr lang="en-AU" dirty="0"/>
              <a:t>Reflexive Relation</a:t>
            </a:r>
          </a:p>
          <a:p>
            <a:pPr lvl="1"/>
            <a:r>
              <a:rPr lang="en-AU" dirty="0"/>
              <a:t>Symmetric Relation</a:t>
            </a:r>
          </a:p>
          <a:p>
            <a:pPr lvl="1"/>
            <a:r>
              <a:rPr lang="en-AU" dirty="0"/>
              <a:t>Transitive Relation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29A26D5-49B3-BACD-53B2-EFBCE1A92F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1F39926-CAF2-074B-9278-504593FCA6F1}" type="slidenum">
              <a:rPr lang="en-US" altLang="en-US" smtClean="0"/>
              <a:pPr>
                <a:defRPr/>
              </a:pPr>
              <a:t>40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90216700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1AC0C9-A821-BEF6-AAE4-866E6B353B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36525"/>
            <a:ext cx="8229600" cy="1143000"/>
          </a:xfrm>
        </p:spPr>
        <p:txBody>
          <a:bodyPr/>
          <a:lstStyle/>
          <a:p>
            <a:r>
              <a:rPr lang="en-AU" dirty="0"/>
              <a:t>Reflexive Relation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C57DE94-D161-FE2E-C4D8-F8FAAC10F111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457200" y="1143000"/>
                <a:ext cx="8229600" cy="4983163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en-AU" dirty="0"/>
                  <a:t>A relation </a:t>
                </a:r>
                <a14:m>
                  <m:oMath xmlns:m="http://schemas.openxmlformats.org/officeDocument/2006/math">
                    <m:r>
                      <a:rPr lang="en-AU" i="1">
                        <a:latin typeface="Cambria Math" panose="02040503050406030204" pitchFamily="18" charset="0"/>
                      </a:rPr>
                      <m:t>𝑅</m:t>
                    </m:r>
                  </m:oMath>
                </a14:m>
                <a:r>
                  <a:rPr lang="en-AU" dirty="0"/>
                  <a:t>on set </a:t>
                </a:r>
                <a14:m>
                  <m:oMath xmlns:m="http://schemas.openxmlformats.org/officeDocument/2006/math">
                    <m:r>
                      <a:rPr lang="en-AU" i="1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AU" dirty="0"/>
                  <a:t>is </a:t>
                </a:r>
                <a:r>
                  <a:rPr lang="en-AU" b="1" dirty="0"/>
                  <a:t>reflexive</a:t>
                </a:r>
                <a:r>
                  <a:rPr lang="en-AU" dirty="0"/>
                  <a:t> if every element is related to itself.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AU">
                          <a:latin typeface="Cambria Math" panose="02040503050406030204" pitchFamily="18" charset="0"/>
                        </a:rPr>
                        <m:t>∀</m:t>
                      </m:r>
                      <m:r>
                        <a:rPr lang="en-AU" i="1"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en-AU">
                          <a:latin typeface="Cambria Math" panose="02040503050406030204" pitchFamily="18" charset="0"/>
                        </a:rPr>
                        <m:t>∈</m:t>
                      </m:r>
                      <m:r>
                        <a:rPr lang="en-AU" i="1"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en-AU">
                          <a:latin typeface="Cambria Math" panose="02040503050406030204" pitchFamily="18" charset="0"/>
                        </a:rPr>
                        <m:t>,</m:t>
                      </m:r>
                      <m:d>
                        <m:dPr>
                          <m:sepChr m:val=","/>
                          <m:ctrlPr>
                            <a:rPr lang="ur-PK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ur-PK" i="1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e>
                          <m:r>
                            <a:rPr lang="ur-PK" i="1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</m:d>
                      <m:r>
                        <a:rPr lang="ur-PK">
                          <a:latin typeface="Cambria Math" panose="02040503050406030204" pitchFamily="18" charset="0"/>
                        </a:rPr>
                        <m:t>∈</m:t>
                      </m:r>
                      <m:r>
                        <a:rPr lang="ur-PK" i="1">
                          <a:latin typeface="Cambria Math" panose="02040503050406030204" pitchFamily="18" charset="0"/>
                        </a:rPr>
                        <m:t>𝑅</m:t>
                      </m:r>
                    </m:oMath>
                  </m:oMathPara>
                </a14:m>
                <a:endParaRPr lang="ur-PK" dirty="0"/>
              </a:p>
              <a:p>
                <a:pPr marL="0" indent="0">
                  <a:buNone/>
                </a:pPr>
                <a:r>
                  <a:rPr lang="en-AU" b="1" dirty="0"/>
                  <a:t>Example:</a:t>
                </a:r>
                <a:br>
                  <a:rPr lang="en-AU" dirty="0"/>
                </a:br>
                <a:r>
                  <a:rPr lang="en-AU" dirty="0"/>
                  <a:t>For </a:t>
                </a:r>
                <a14:m>
                  <m:oMath xmlns:m="http://schemas.openxmlformats.org/officeDocument/2006/math">
                    <m:r>
                      <a:rPr lang="en-AU" i="1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AU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}"/>
                        <m:sepChr m:val=","/>
                        <m:ctrlPr>
                          <a:rPr lang="ur-PK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ur-PK">
                            <a:latin typeface="Cambria Math" panose="02040503050406030204" pitchFamily="18" charset="0"/>
                          </a:rPr>
                          <m:t>1</m:t>
                        </m:r>
                      </m:e>
                      <m:e>
                        <m:r>
                          <a:rPr lang="ur-PK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e>
                        <m:r>
                          <a:rPr lang="ur-PK">
                            <a:latin typeface="Cambria Math" panose="02040503050406030204" pitchFamily="18" charset="0"/>
                          </a:rPr>
                          <m:t>3</m:t>
                        </m:r>
                      </m:e>
                    </m:d>
                  </m:oMath>
                </a14:m>
                <a:r>
                  <a:rPr lang="ur-PK" dirty="0"/>
                  <a:t>,</a:t>
                </a:r>
                <a:br>
                  <a:rPr lang="ur-PK" dirty="0"/>
                </a:br>
                <a14:m>
                  <m:oMath xmlns:m="http://schemas.openxmlformats.org/officeDocument/2006/math">
                    <m:r>
                      <a:rPr lang="ur-PK" i="1">
                        <a:latin typeface="Cambria Math" panose="02040503050406030204" pitchFamily="18" charset="0"/>
                      </a:rPr>
                      <m:t>𝑅</m:t>
                    </m:r>
                    <m:r>
                      <a:rPr lang="ur-PK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}"/>
                        <m:sepChr m:val=","/>
                        <m:ctrlPr>
                          <a:rPr lang="ur-PK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sepChr m:val=","/>
                            <m:ctrlPr>
                              <a:rPr lang="ur-PK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ur-PK">
                                <a:latin typeface="Cambria Math" panose="02040503050406030204" pitchFamily="18" charset="0"/>
                              </a:rPr>
                              <m:t>1</m:t>
                            </m:r>
                          </m:e>
                          <m:e>
                            <m:r>
                              <a:rPr lang="ur-PK">
                                <a:latin typeface="Cambria Math" panose="02040503050406030204" pitchFamily="18" charset="0"/>
                              </a:rPr>
                              <m:t>1</m:t>
                            </m:r>
                          </m:e>
                        </m:d>
                      </m:e>
                      <m:e>
                        <m:d>
                          <m:dPr>
                            <m:sepChr m:val=","/>
                            <m:ctrlPr>
                              <a:rPr lang="ur-PK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ur-PK"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  <m:e>
                            <m:r>
                              <a:rPr lang="ur-PK"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</m:d>
                      </m:e>
                      <m:e>
                        <m:d>
                          <m:dPr>
                            <m:sepChr m:val=","/>
                            <m:ctrlPr>
                              <a:rPr lang="ur-PK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ur-PK">
                                <a:latin typeface="Cambria Math" panose="02040503050406030204" pitchFamily="18" charset="0"/>
                              </a:rPr>
                              <m:t>3</m:t>
                            </m:r>
                          </m:e>
                          <m:e>
                            <m:r>
                              <a:rPr lang="ur-PK">
                                <a:latin typeface="Cambria Math" panose="02040503050406030204" pitchFamily="18" charset="0"/>
                              </a:rPr>
                              <m:t>3</m:t>
                            </m:r>
                          </m:e>
                        </m:d>
                      </m:e>
                    </m:d>
                  </m:oMath>
                </a14:m>
                <a:r>
                  <a:rPr lang="en-AU" dirty="0"/>
                  <a:t>is reflexive.</a:t>
                </a:r>
              </a:p>
              <a:p>
                <a:endParaRPr lang="en-US" dirty="0"/>
              </a:p>
              <a:p>
                <a:r>
                  <a:rPr lang="en-US" sz="1800" dirty="0"/>
                  <a:t>R</a:t>
                </a:r>
                <a:r>
                  <a:rPr lang="en-US" sz="1800" baseline="-25000" dirty="0"/>
                  <a:t>1</a:t>
                </a:r>
                <a:r>
                  <a:rPr lang="en-US" sz="1800" dirty="0"/>
                  <a:t> = {(1, 1), (3, 3), (2, 2), (4, 4)} (Reflexive)</a:t>
                </a:r>
                <a:endParaRPr lang="en-AU" sz="1800" dirty="0"/>
              </a:p>
              <a:p>
                <a:r>
                  <a:rPr lang="en-US" sz="1800" dirty="0"/>
                  <a:t>R</a:t>
                </a:r>
                <a:r>
                  <a:rPr lang="en-US" sz="1800" baseline="-25000" dirty="0"/>
                  <a:t>2</a:t>
                </a:r>
                <a:r>
                  <a:rPr lang="en-US" sz="1800" dirty="0"/>
                  <a:t> = {(1, 1), (1, 4), (2, 2), (3, 3), (4, 3)} (Not Reflexive)</a:t>
                </a:r>
                <a:endParaRPr lang="en-AU" sz="1800" dirty="0"/>
              </a:p>
              <a:p>
                <a:r>
                  <a:rPr lang="en-US" sz="1800" dirty="0"/>
                  <a:t>R</a:t>
                </a:r>
                <a:r>
                  <a:rPr lang="en-US" sz="1800" baseline="-25000" dirty="0"/>
                  <a:t>3</a:t>
                </a:r>
                <a:r>
                  <a:rPr lang="en-US" sz="1800" dirty="0"/>
                  <a:t> = {(1, 1), (1, 2), (2, 1), (2, 2), (3, 3), (4, 4)} (Reflexive)</a:t>
                </a:r>
                <a:endParaRPr lang="en-AU" sz="1800" dirty="0"/>
              </a:p>
              <a:p>
                <a:r>
                  <a:rPr lang="en-US" sz="1800" dirty="0"/>
                  <a:t>R</a:t>
                </a:r>
                <a:r>
                  <a:rPr lang="en-US" sz="1800" baseline="-25000" dirty="0"/>
                  <a:t>4</a:t>
                </a:r>
                <a:r>
                  <a:rPr lang="en-US" sz="1800" dirty="0"/>
                  <a:t> = {(1, 3), (2, 2), (2, 4), (3, 1), (4, 4)} (Not Reflexive)</a:t>
                </a:r>
                <a:endParaRPr lang="en-AU" sz="1800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C57DE94-D161-FE2E-C4D8-F8FAAC10F11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143000"/>
                <a:ext cx="8229600" cy="4983163"/>
              </a:xfrm>
              <a:blipFill>
                <a:blip r:embed="rId2"/>
                <a:stretch>
                  <a:fillRect l="-1852" t="-1527" b="-254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11CDE7D-6489-E59C-F405-C4F4FBE66C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1F39926-CAF2-074B-9278-504593FCA6F1}" type="slidenum">
              <a:rPr lang="en-US" altLang="en-US" smtClean="0"/>
              <a:pPr>
                <a:defRPr/>
              </a:pPr>
              <a:t>41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72393465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408F70-2FC6-E5A6-804A-8771F96B0B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Reflexive Relation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D54D546-3D5F-9CD0-26DD-3CC7B186DC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1F39926-CAF2-074B-9278-504593FCA6F1}" type="slidenum">
              <a:rPr lang="en-US" altLang="en-US" smtClean="0"/>
              <a:pPr>
                <a:defRPr/>
              </a:pPr>
              <a:t>42</a:t>
            </a:fld>
            <a:endParaRPr lang="en-US" altLang="en-US"/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3B73B2A2-4229-C89D-3C49-F5D098CFBCA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4945" y="1600200"/>
            <a:ext cx="4714109" cy="452596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954831220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BE8F4D-F7F6-F6C5-F7D5-F212DDC544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Symmetric Relation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1B93338-540C-944D-52E1-D728356DEDF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457200" y="1295400"/>
                <a:ext cx="8229600" cy="4830763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en-AU" dirty="0"/>
                  <a:t>A relation </a:t>
                </a:r>
                <a14:m>
                  <m:oMath xmlns:m="http://schemas.openxmlformats.org/officeDocument/2006/math">
                    <m:r>
                      <a:rPr lang="en-AU" i="1">
                        <a:latin typeface="Cambria Math" panose="02040503050406030204" pitchFamily="18" charset="0"/>
                      </a:rPr>
                      <m:t>𝑅</m:t>
                    </m:r>
                  </m:oMath>
                </a14:m>
                <a:r>
                  <a:rPr lang="en-AU" dirty="0"/>
                  <a:t>is </a:t>
                </a:r>
                <a:r>
                  <a:rPr lang="en-AU" b="1" dirty="0"/>
                  <a:t>symmetric</a:t>
                </a:r>
                <a:r>
                  <a:rPr lang="en-AU" dirty="0"/>
                  <a:t> if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AU">
                          <a:latin typeface="Cambria Math" panose="02040503050406030204" pitchFamily="18" charset="0"/>
                        </a:rPr>
                        <m:t>∀</m:t>
                      </m:r>
                      <m:r>
                        <a:rPr lang="en-AU" i="1"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en-AU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AU" i="1">
                          <a:latin typeface="Cambria Math" panose="02040503050406030204" pitchFamily="18" charset="0"/>
                        </a:rPr>
                        <m:t>𝑏</m:t>
                      </m:r>
                      <m:r>
                        <a:rPr lang="en-AU">
                          <a:latin typeface="Cambria Math" panose="02040503050406030204" pitchFamily="18" charset="0"/>
                        </a:rPr>
                        <m:t>∈</m:t>
                      </m:r>
                      <m:r>
                        <a:rPr lang="en-AU" i="1"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en-AU">
                          <a:latin typeface="Cambria Math" panose="02040503050406030204" pitchFamily="18" charset="0"/>
                        </a:rPr>
                        <m:t>,</m:t>
                      </m:r>
                      <m:d>
                        <m:dPr>
                          <m:sepChr m:val=","/>
                          <m:ctrlPr>
                            <a:rPr lang="ur-PK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ur-PK" i="1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e>
                          <m:r>
                            <a:rPr lang="ur-PK" i="1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</m:d>
                      <m:r>
                        <a:rPr lang="ur-PK">
                          <a:latin typeface="Cambria Math" panose="02040503050406030204" pitchFamily="18" charset="0"/>
                        </a:rPr>
                        <m:t>∈</m:t>
                      </m:r>
                      <m:r>
                        <a:rPr lang="ur-PK" i="1">
                          <a:latin typeface="Cambria Math" panose="02040503050406030204" pitchFamily="18" charset="0"/>
                        </a:rPr>
                        <m:t>𝑅</m:t>
                      </m:r>
                      <m:r>
                        <a:rPr lang="ur-PK">
                          <a:latin typeface="Cambria Math" panose="02040503050406030204" pitchFamily="18" charset="0"/>
                        </a:rPr>
                        <m:t>⇒</m:t>
                      </m:r>
                      <m:d>
                        <m:dPr>
                          <m:sepChr m:val=","/>
                          <m:ctrlPr>
                            <a:rPr lang="ur-PK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ur-PK" i="1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e>
                          <m:r>
                            <a:rPr lang="ur-PK" i="1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</m:d>
                      <m:r>
                        <a:rPr lang="ur-PK">
                          <a:latin typeface="Cambria Math" panose="02040503050406030204" pitchFamily="18" charset="0"/>
                        </a:rPr>
                        <m:t>∈</m:t>
                      </m:r>
                      <m:r>
                        <a:rPr lang="ur-PK" i="1">
                          <a:latin typeface="Cambria Math" panose="02040503050406030204" pitchFamily="18" charset="0"/>
                        </a:rPr>
                        <m:t>𝑅</m:t>
                      </m:r>
                    </m:oMath>
                  </m:oMathPara>
                </a14:m>
                <a:endParaRPr lang="ur-PK" dirty="0"/>
              </a:p>
              <a:p>
                <a:pPr marL="0" indent="0">
                  <a:buNone/>
                </a:pPr>
                <a:r>
                  <a:rPr lang="en-AU" b="1" dirty="0"/>
                  <a:t>Example:</a:t>
                </a:r>
                <a:br>
                  <a:rPr lang="en-AU" dirty="0"/>
                </a:br>
                <a:r>
                  <a:rPr lang="en-AU" dirty="0"/>
                  <a:t>“is married to” is symmetric — if A is married to B, then B is married to A.</a:t>
                </a:r>
              </a:p>
              <a:p>
                <a:endParaRPr lang="en-US" dirty="0"/>
              </a:p>
              <a:p>
                <a:r>
                  <a:rPr lang="en-US" sz="2000" dirty="0"/>
                  <a:t>R</a:t>
                </a:r>
                <a:r>
                  <a:rPr lang="en-US" sz="2000" baseline="-25000" dirty="0"/>
                  <a:t>1</a:t>
                </a:r>
                <a:r>
                  <a:rPr lang="en-US" sz="2000" dirty="0"/>
                  <a:t> = {(1, 1), (1, 3), (2, 4), (3, 1), (4,2)} (Symmetric)</a:t>
                </a:r>
                <a:endParaRPr lang="en-AU" sz="2000" dirty="0"/>
              </a:p>
              <a:p>
                <a:r>
                  <a:rPr lang="en-US" sz="2000" dirty="0"/>
                  <a:t>R</a:t>
                </a:r>
                <a:r>
                  <a:rPr lang="en-US" sz="2000" baseline="-25000" dirty="0"/>
                  <a:t>2</a:t>
                </a:r>
                <a:r>
                  <a:rPr lang="en-US" sz="2000" dirty="0"/>
                  <a:t> = {(1, 1), (2, 2), (3, 3), (4, 4)} (Symmetric)</a:t>
                </a:r>
                <a:endParaRPr lang="en-AU" sz="2000" dirty="0"/>
              </a:p>
              <a:p>
                <a:r>
                  <a:rPr lang="en-US" sz="2000" dirty="0"/>
                  <a:t>R</a:t>
                </a:r>
                <a:r>
                  <a:rPr lang="en-US" sz="2000" baseline="-25000" dirty="0"/>
                  <a:t>3</a:t>
                </a:r>
                <a:r>
                  <a:rPr lang="en-US" sz="2000" dirty="0"/>
                  <a:t> = {(2, 2), (2, 3), (3, 4)} (Not Symmetric)</a:t>
                </a:r>
                <a:endParaRPr lang="en-AU" sz="2000" dirty="0"/>
              </a:p>
              <a:p>
                <a:r>
                  <a:rPr lang="en-US" sz="2000" dirty="0"/>
                  <a:t>R</a:t>
                </a:r>
                <a:r>
                  <a:rPr lang="en-US" sz="2000" baseline="-25000" dirty="0"/>
                  <a:t>4</a:t>
                </a:r>
                <a:r>
                  <a:rPr lang="en-US" sz="2000" dirty="0"/>
                  <a:t>= {(1, 1), (2, 2), (3, 3), (4, 3), (4, 4)} (Not Symmetric)</a:t>
                </a:r>
                <a:endParaRPr lang="en-AU" sz="2000" dirty="0"/>
              </a:p>
              <a:p>
                <a:pPr marL="0" indent="0">
                  <a:buNone/>
                </a:pPr>
                <a:endParaRPr lang="en-AU" sz="2000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1B93338-540C-944D-52E1-D728356DEDF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295400"/>
                <a:ext cx="8229600" cy="4830763"/>
              </a:xfrm>
              <a:blipFill>
                <a:blip r:embed="rId2"/>
                <a:stretch>
                  <a:fillRect l="-1852" t="-1575" r="-200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A5ECC8D-3AC0-F7C2-8E84-6A11045A9D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1F39926-CAF2-074B-9278-504593FCA6F1}" type="slidenum">
              <a:rPr lang="en-US" altLang="en-US" smtClean="0"/>
              <a:pPr>
                <a:defRPr/>
              </a:pPr>
              <a:t>43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76354591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683CDB-02F4-0D5E-981A-F799DB230E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/>
          <a:lstStyle/>
          <a:p>
            <a:r>
              <a:rPr lang="en-AU" dirty="0"/>
              <a:t>Symmetric Relation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79D12BB-D3D7-28E0-49D9-03D525CAEB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1F39926-CAF2-074B-9278-504593FCA6F1}" type="slidenum">
              <a:rPr lang="en-US" altLang="en-US" smtClean="0"/>
              <a:pPr>
                <a:defRPr/>
              </a:pPr>
              <a:t>44</a:t>
            </a:fld>
            <a:endParaRPr lang="en-US" alt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B19860D2-41F8-766A-16F9-4C258D8D20D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1219200"/>
            <a:ext cx="5638800" cy="2336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1C465B8E-F1A8-BDDA-6D20-38FEE1A95A0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3927732"/>
            <a:ext cx="4800600" cy="258445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320705784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192029-3591-743A-B8CA-9BB877E05A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Transitive Relation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59552BA-FFBF-39AE-E898-01939CE86281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en-AU" dirty="0"/>
                  <a:t>A relation </a:t>
                </a:r>
                <a14:m>
                  <m:oMath xmlns:m="http://schemas.openxmlformats.org/officeDocument/2006/math">
                    <m:r>
                      <a:rPr lang="en-AU" i="1">
                        <a:latin typeface="Cambria Math" panose="02040503050406030204" pitchFamily="18" charset="0"/>
                      </a:rPr>
                      <m:t>𝑅</m:t>
                    </m:r>
                  </m:oMath>
                </a14:m>
                <a:r>
                  <a:rPr lang="en-AU" dirty="0"/>
                  <a:t>is </a:t>
                </a:r>
                <a:r>
                  <a:rPr lang="en-AU" b="1" dirty="0"/>
                  <a:t>transitive</a:t>
                </a:r>
                <a:r>
                  <a:rPr lang="en-AU" dirty="0"/>
                  <a:t> if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AU" sz="2800">
                          <a:latin typeface="Cambria Math" panose="02040503050406030204" pitchFamily="18" charset="0"/>
                        </a:rPr>
                        <m:t>∀</m:t>
                      </m:r>
                      <m:r>
                        <a:rPr lang="en-AU" sz="2800" i="1"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en-AU" sz="280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AU" sz="2800" i="1">
                          <a:latin typeface="Cambria Math" panose="02040503050406030204" pitchFamily="18" charset="0"/>
                        </a:rPr>
                        <m:t>𝑏</m:t>
                      </m:r>
                      <m:r>
                        <a:rPr lang="en-AU" sz="280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AU" sz="2800" i="1">
                          <a:latin typeface="Cambria Math" panose="02040503050406030204" pitchFamily="18" charset="0"/>
                        </a:rPr>
                        <m:t>𝑐</m:t>
                      </m:r>
                      <m:r>
                        <a:rPr lang="en-AU" sz="2800">
                          <a:latin typeface="Cambria Math" panose="02040503050406030204" pitchFamily="18" charset="0"/>
                        </a:rPr>
                        <m:t>∈</m:t>
                      </m:r>
                      <m:r>
                        <a:rPr lang="en-AU" sz="2800" i="1"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en-AU" sz="2800">
                          <a:latin typeface="Cambria Math" panose="02040503050406030204" pitchFamily="18" charset="0"/>
                        </a:rPr>
                        <m:t>,</m:t>
                      </m:r>
                      <m:d>
                        <m:dPr>
                          <m:sepChr m:val=","/>
                          <m:ctrlPr>
                            <a:rPr lang="ur-PK" sz="2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ur-PK" sz="2800" i="1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e>
                          <m:r>
                            <a:rPr lang="ur-PK" sz="2800" i="1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</m:d>
                      <m:r>
                        <a:rPr lang="ur-PK" sz="2800">
                          <a:latin typeface="Cambria Math" panose="02040503050406030204" pitchFamily="18" charset="0"/>
                        </a:rPr>
                        <m:t>∈</m:t>
                      </m:r>
                      <m:r>
                        <a:rPr lang="ur-PK" sz="2800" i="1">
                          <a:latin typeface="Cambria Math" panose="02040503050406030204" pitchFamily="18" charset="0"/>
                        </a:rPr>
                        <m:t>𝑅</m:t>
                      </m:r>
                      <m:r>
                        <m:rPr>
                          <m:nor/>
                        </m:rPr>
                        <a:rPr lang="ur-PK" sz="2800" i="1"/>
                        <m:t> </m:t>
                      </m:r>
                      <m:r>
                        <m:rPr>
                          <m:nor/>
                        </m:rPr>
                        <a:rPr lang="en-AU" sz="2800" i="1"/>
                        <m:t>and</m:t>
                      </m:r>
                      <m:r>
                        <m:rPr>
                          <m:nor/>
                        </m:rPr>
                        <a:rPr lang="en-AU" sz="2800" i="1"/>
                        <m:t> </m:t>
                      </m:r>
                      <m:d>
                        <m:dPr>
                          <m:sepChr m:val=","/>
                          <m:ctrlPr>
                            <a:rPr lang="ur-PK" sz="2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ur-PK" sz="2800" i="1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e>
                          <m:r>
                            <a:rPr lang="ur-PK" sz="2800" i="1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</m:d>
                      <m:r>
                        <a:rPr lang="ur-PK" sz="2800">
                          <a:latin typeface="Cambria Math" panose="02040503050406030204" pitchFamily="18" charset="0"/>
                        </a:rPr>
                        <m:t>∈</m:t>
                      </m:r>
                      <m:r>
                        <a:rPr lang="ur-PK" sz="2800" i="1">
                          <a:latin typeface="Cambria Math" panose="02040503050406030204" pitchFamily="18" charset="0"/>
                        </a:rPr>
                        <m:t>𝑅</m:t>
                      </m:r>
                      <m:r>
                        <a:rPr lang="ur-PK" sz="2800">
                          <a:latin typeface="Cambria Math" panose="02040503050406030204" pitchFamily="18" charset="0"/>
                        </a:rPr>
                        <m:t>⇒</m:t>
                      </m:r>
                      <m:d>
                        <m:dPr>
                          <m:sepChr m:val=","/>
                          <m:ctrlPr>
                            <a:rPr lang="ur-PK" sz="2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ur-PK" sz="2800" i="1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e>
                          <m:r>
                            <a:rPr lang="ur-PK" sz="2800" i="1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</m:d>
                      <m:r>
                        <a:rPr lang="ur-PK" sz="2800">
                          <a:latin typeface="Cambria Math" panose="02040503050406030204" pitchFamily="18" charset="0"/>
                        </a:rPr>
                        <m:t>∈</m:t>
                      </m:r>
                      <m:r>
                        <a:rPr lang="ur-PK" sz="2800" i="1">
                          <a:latin typeface="Cambria Math" panose="02040503050406030204" pitchFamily="18" charset="0"/>
                        </a:rPr>
                        <m:t>𝑅</m:t>
                      </m:r>
                    </m:oMath>
                  </m:oMathPara>
                </a14:m>
                <a:endParaRPr lang="en-AU" b="1" dirty="0"/>
              </a:p>
              <a:p>
                <a:pPr marL="0" indent="0">
                  <a:buNone/>
                </a:pPr>
                <a:r>
                  <a:rPr lang="en-AU" b="1" dirty="0"/>
                  <a:t>Example:</a:t>
                </a:r>
                <a:br>
                  <a:rPr lang="en-AU" dirty="0"/>
                </a:br>
                <a:r>
                  <a:rPr lang="en-AU" dirty="0"/>
                  <a:t>If 2 &lt; 4 and 4 &lt; 6, then 2 &lt; 6.</a:t>
                </a:r>
                <a:br>
                  <a:rPr lang="en-AU" dirty="0"/>
                </a:br>
                <a:r>
                  <a:rPr lang="en-AU" dirty="0"/>
                  <a:t>So, “&lt;” is transitive.</a:t>
                </a:r>
              </a:p>
              <a:p>
                <a:pPr marL="0" indent="0">
                  <a:buNone/>
                </a:pPr>
                <a:endParaRPr lang="en-AU" dirty="0"/>
              </a:p>
              <a:p>
                <a:r>
                  <a:rPr lang="en-US" sz="2000" dirty="0"/>
                  <a:t>R</a:t>
                </a:r>
                <a:r>
                  <a:rPr lang="en-US" sz="2000" baseline="-25000" dirty="0"/>
                  <a:t>1</a:t>
                </a:r>
                <a:r>
                  <a:rPr lang="en-US" sz="2000" dirty="0"/>
                  <a:t> = {(1, 1), (1, 2), (1, 3), (2, 3)}</a:t>
                </a:r>
                <a:endParaRPr lang="en-AU" sz="2000" dirty="0"/>
              </a:p>
              <a:p>
                <a:r>
                  <a:rPr lang="en-US" sz="2000" dirty="0"/>
                  <a:t>R</a:t>
                </a:r>
                <a:r>
                  <a:rPr lang="en-US" sz="2000" baseline="-25000" dirty="0"/>
                  <a:t>2</a:t>
                </a:r>
                <a:r>
                  <a:rPr lang="en-US" sz="2000" dirty="0"/>
                  <a:t> = {(1, 2), (1, 4), (2, 3), (3, 4)}</a:t>
                </a:r>
                <a:endParaRPr lang="en-AU" sz="2000" dirty="0"/>
              </a:p>
              <a:p>
                <a:r>
                  <a:rPr lang="en-US" sz="2000" dirty="0"/>
                  <a:t>R</a:t>
                </a:r>
                <a:r>
                  <a:rPr lang="en-US" sz="2000" baseline="-25000" dirty="0"/>
                  <a:t>3</a:t>
                </a:r>
                <a:r>
                  <a:rPr lang="en-US" sz="2000" dirty="0"/>
                  <a:t> = {(2, 1), (2, 4), (2, 3), (3,4)}</a:t>
                </a:r>
                <a:endParaRPr lang="en-AU" sz="2000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59552BA-FFBF-39AE-E898-01939CE8628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852" t="-16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AFA86B7-8D95-DEB9-BD1E-04B83B70C4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1F39926-CAF2-074B-9278-504593FCA6F1}" type="slidenum">
              <a:rPr lang="en-US" altLang="en-US" smtClean="0"/>
              <a:pPr>
                <a:defRPr/>
              </a:pPr>
              <a:t>45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800554600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FC26EB-3FAF-EC79-420D-F207D32C58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Transitive Relation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BF99492-02DB-AD59-7EAB-F36D8BEDD6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1F39926-CAF2-074B-9278-504593FCA6F1}" type="slidenum">
              <a:rPr lang="en-US" altLang="en-US" smtClean="0"/>
              <a:pPr>
                <a:defRPr/>
              </a:pPr>
              <a:t>46</a:t>
            </a:fld>
            <a:endParaRPr lang="en-US" alt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86BBBB4D-65A2-8A69-8FC0-6C796E829C8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7430" y="1600200"/>
            <a:ext cx="5529140" cy="452596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10069052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4" name="Rectangle 6">
            <a:extLst>
              <a:ext uri="{FF2B5EF4-FFF2-40B4-BE49-F238E27FC236}">
                <a16:creationId xmlns:a16="http://schemas.microsoft.com/office/drawing/2014/main" id="{5767E57F-DA13-DBB9-165F-62B15CC9CE6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" y="250825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>
                <a:cs typeface="Arial" panose="020B0604020202020204" pitchFamily="34" charset="0"/>
              </a:rPr>
              <a:t>Example – (10 - 36)</a:t>
            </a:r>
            <a:endParaRPr lang="en-US" altLang="en-US"/>
          </a:p>
        </p:txBody>
      </p:sp>
      <p:pic>
        <p:nvPicPr>
          <p:cNvPr id="58372" name="Object 4">
            <a:extLst>
              <a:ext uri="{FF2B5EF4-FFF2-40B4-BE49-F238E27FC236}">
                <a16:creationId xmlns:a16="http://schemas.microsoft.com/office/drawing/2014/main" id="{C1EA1DC1-2FB5-5999-03BB-A4F577E7F8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3813"/>
            <a:ext cx="9144000" cy="6272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8" name="Rectangle 6">
            <a:extLst>
              <a:ext uri="{FF2B5EF4-FFF2-40B4-BE49-F238E27FC236}">
                <a16:creationId xmlns:a16="http://schemas.microsoft.com/office/drawing/2014/main" id="{7555769F-4459-1F5D-6C97-865FFAB5658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" y="265113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>
                <a:cs typeface="Arial" panose="020B0604020202020204" pitchFamily="34" charset="0"/>
              </a:rPr>
              <a:t>Example – (10 – 36a)</a:t>
            </a:r>
            <a:endParaRPr lang="en-US" altLang="en-US"/>
          </a:p>
        </p:txBody>
      </p:sp>
      <p:pic>
        <p:nvPicPr>
          <p:cNvPr id="59396" name="Object 4">
            <a:extLst>
              <a:ext uri="{FF2B5EF4-FFF2-40B4-BE49-F238E27FC236}">
                <a16:creationId xmlns:a16="http://schemas.microsoft.com/office/drawing/2014/main" id="{C8418C9D-6B41-3BCD-17C3-159472D39E2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248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22" name="Rectangle 6">
            <a:extLst>
              <a:ext uri="{FF2B5EF4-FFF2-40B4-BE49-F238E27FC236}">
                <a16:creationId xmlns:a16="http://schemas.microsoft.com/office/drawing/2014/main" id="{B5337391-55A4-F626-9B18-359E05E2097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" y="271463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>
                <a:cs typeface="Arial" panose="020B0604020202020204" pitchFamily="34" charset="0"/>
              </a:rPr>
              <a:t>Example – (10 - 37)</a:t>
            </a:r>
            <a:endParaRPr lang="en-US" altLang="en-US"/>
          </a:p>
        </p:txBody>
      </p:sp>
      <p:pic>
        <p:nvPicPr>
          <p:cNvPr id="60420" name="Object 4">
            <a:extLst>
              <a:ext uri="{FF2B5EF4-FFF2-40B4-BE49-F238E27FC236}">
                <a16:creationId xmlns:a16="http://schemas.microsoft.com/office/drawing/2014/main" id="{FE07C4E8-4808-0F09-8D78-7C403563AF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175"/>
            <a:ext cx="9144000" cy="6245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6" name="Rectangle 6">
            <a:extLst>
              <a:ext uri="{FF2B5EF4-FFF2-40B4-BE49-F238E27FC236}">
                <a16:creationId xmlns:a16="http://schemas.microsoft.com/office/drawing/2014/main" id="{84BD5AFD-9B05-6BA6-959D-7BA725A77C5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>
                <a:cs typeface="Arial" panose="020B0604020202020204" pitchFamily="34" charset="0"/>
              </a:rPr>
              <a:t>Solution – (10 – 37a)</a:t>
            </a:r>
            <a:endParaRPr lang="en-US" altLang="en-US"/>
          </a:p>
        </p:txBody>
      </p:sp>
      <p:pic>
        <p:nvPicPr>
          <p:cNvPr id="61444" name="Object 4">
            <a:extLst>
              <a:ext uri="{FF2B5EF4-FFF2-40B4-BE49-F238E27FC236}">
                <a16:creationId xmlns:a16="http://schemas.microsoft.com/office/drawing/2014/main" id="{2CCF555E-3E88-3376-B0C6-965D45A853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248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70" name="Rectangle 6">
            <a:extLst>
              <a:ext uri="{FF2B5EF4-FFF2-40B4-BE49-F238E27FC236}">
                <a16:creationId xmlns:a16="http://schemas.microsoft.com/office/drawing/2014/main" id="{C62C4D1A-291B-31AD-CD2B-A7C828C2DCE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" y="273050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>
                <a:cs typeface="Arial" panose="020B0604020202020204" pitchFamily="34" charset="0"/>
              </a:rPr>
              <a:t>Power Set – (10 - 39)</a:t>
            </a:r>
            <a:endParaRPr lang="en-US" altLang="en-US"/>
          </a:p>
        </p:txBody>
      </p:sp>
      <p:pic>
        <p:nvPicPr>
          <p:cNvPr id="62468" name="Object 4">
            <a:extLst>
              <a:ext uri="{FF2B5EF4-FFF2-40B4-BE49-F238E27FC236}">
                <a16:creationId xmlns:a16="http://schemas.microsoft.com/office/drawing/2014/main" id="{05B07770-70EC-0D79-4863-85AECA44373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175"/>
            <a:ext cx="9144000" cy="6245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3151</TotalTime>
  <Words>1315</Words>
  <Application>Microsoft Macintosh PowerPoint</Application>
  <PresentationFormat>On-screen Show (4:3)</PresentationFormat>
  <Paragraphs>164</Paragraphs>
  <Slides>46</Slides>
  <Notes>0</Notes>
  <HiddenSlides>1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46</vt:i4>
      </vt:variant>
    </vt:vector>
  </HeadingPairs>
  <TitlesOfParts>
    <vt:vector size="51" baseType="lpstr">
      <vt:lpstr>Arial Unicode MS</vt:lpstr>
      <vt:lpstr>Arial</vt:lpstr>
      <vt:lpstr>Cambria Math</vt:lpstr>
      <vt:lpstr>Times New Roman</vt:lpstr>
      <vt:lpstr>Default Design</vt:lpstr>
      <vt:lpstr>Discrete Structure Relations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Ordered Pair</vt:lpstr>
      <vt:lpstr>Why Do We Use Ordered Pairs?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Relations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COORDINATE DIAGRAM (GRAPH) OF A RELATION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Make Graphs</vt:lpstr>
      <vt:lpstr>Common Uses of Relations</vt:lpstr>
      <vt:lpstr>Types of Relations </vt:lpstr>
      <vt:lpstr>Reflexive Relation</vt:lpstr>
      <vt:lpstr>Reflexive Relation</vt:lpstr>
      <vt:lpstr>Symmetric Relation</vt:lpstr>
      <vt:lpstr>Symmetric Relation</vt:lpstr>
      <vt:lpstr>Transitive Relation</vt:lpstr>
      <vt:lpstr>Transitive Relation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master</dc:creator>
  <cp:lastModifiedBy>rafiullah khan</cp:lastModifiedBy>
  <cp:revision>76</cp:revision>
  <dcterms:created xsi:type="dcterms:W3CDTF">2007-11-01T06:22:51Z</dcterms:created>
  <dcterms:modified xsi:type="dcterms:W3CDTF">2025-10-29T15:44:06Z</dcterms:modified>
</cp:coreProperties>
</file>